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0" r:id="rId4"/>
    <p:sldId id="257" r:id="rId5"/>
    <p:sldId id="261" r:id="rId6"/>
    <p:sldId id="258" r:id="rId7"/>
    <p:sldId id="280" r:id="rId8"/>
    <p:sldId id="259" r:id="rId9"/>
    <p:sldId id="262" r:id="rId10"/>
    <p:sldId id="263" r:id="rId11"/>
    <p:sldId id="264" r:id="rId12"/>
    <p:sldId id="265" r:id="rId13"/>
    <p:sldId id="266" r:id="rId14"/>
    <p:sldId id="267" r:id="rId15"/>
    <p:sldId id="268" r:id="rId16"/>
    <p:sldId id="269" r:id="rId17"/>
    <p:sldId id="279" r:id="rId18"/>
    <p:sldId id="270" r:id="rId19"/>
    <p:sldId id="272" r:id="rId20"/>
    <p:sldId id="277" r:id="rId21"/>
    <p:sldId id="271" r:id="rId22"/>
    <p:sldId id="278" r:id="rId23"/>
    <p:sldId id="273" r:id="rId24"/>
    <p:sldId id="274" r:id="rId25"/>
    <p:sldId id="275" r:id="rId26"/>
    <p:sldId id="291" r:id="rId27"/>
    <p:sldId id="292" r:id="rId28"/>
    <p:sldId id="290" r:id="rId29"/>
    <p:sldId id="282" r:id="rId30"/>
    <p:sldId id="283" r:id="rId31"/>
    <p:sldId id="284" r:id="rId32"/>
    <p:sldId id="285" r:id="rId33"/>
    <p:sldId id="286" r:id="rId34"/>
    <p:sldId id="287" r:id="rId35"/>
    <p:sldId id="288" r:id="rId36"/>
    <p:sldId id="289" r:id="rId37"/>
    <p:sldId id="281"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920C3B-D9DF-4E1A-B97E-8ECF7F75C221}">
          <p14:sldIdLst>
            <p14:sldId id="260"/>
            <p14:sldId id="257"/>
            <p14:sldId id="261"/>
            <p14:sldId id="258"/>
            <p14:sldId id="280"/>
            <p14:sldId id="259"/>
            <p14:sldId id="262"/>
            <p14:sldId id="263"/>
            <p14:sldId id="264"/>
            <p14:sldId id="265"/>
            <p14:sldId id="266"/>
            <p14:sldId id="267"/>
            <p14:sldId id="268"/>
            <p14:sldId id="269"/>
            <p14:sldId id="279"/>
            <p14:sldId id="270"/>
            <p14:sldId id="272"/>
            <p14:sldId id="277"/>
            <p14:sldId id="271"/>
            <p14:sldId id="278"/>
            <p14:sldId id="273"/>
            <p14:sldId id="274"/>
          </p14:sldIdLst>
        </p14:section>
        <p14:section name="Untitled Section" id="{339C25C5-ECA5-427A-8BB4-C0891CEA7124}">
          <p14:sldIdLst>
            <p14:sldId id="275"/>
            <p14:sldId id="291"/>
            <p14:sldId id="292"/>
            <p14:sldId id="290"/>
            <p14:sldId id="282"/>
            <p14:sldId id="283"/>
            <p14:sldId id="284"/>
            <p14:sldId id="285"/>
            <p14:sldId id="286"/>
            <p14:sldId id="287"/>
            <p14:sldId id="288"/>
            <p14:sldId id="289"/>
            <p14:sldId id="281"/>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56" d="100"/>
          <a:sy n="56" d="100"/>
        </p:scale>
        <p:origin x="11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3CA0-0811-4A9A-85BE-66299C9FA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ECCEDA8-162B-4ADC-A918-EE570952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5BD0B7C-0850-4BF8-94EA-B23491DC3BBD}"/>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3AA39F52-DBE8-4F08-B699-605B39D154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62D9F0-E59E-499A-8477-5EB1BDF0A4CE}"/>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45761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5D04-5004-461D-85DD-5402BD695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686D49-3FDF-4E10-8D64-3C0F37C97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5EFBE-B6E9-4381-A2E8-A19AEC02F848}"/>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C0A2E35F-62A1-4FFC-A617-BF294EA250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1EFF97-6044-4E7E-ABCD-98B2A8196B56}"/>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136658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69B42-822A-4497-B0AA-5D939D54EA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CB35F5E-F19E-437A-AEAD-6C6246AF6B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0DBE9C-9A14-4C9B-9D81-A7C66DCBB0E6}"/>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92D41B20-A560-4227-A1AF-F34F154DB8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C7B744-EE5B-4F18-86B4-8D980600A97B}"/>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31463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D273-361D-49E3-AC63-248BBEE74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75A192B-C589-4EF7-BDC5-8296D9211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509C8C-AFB6-42B2-BB06-F80F1BABBE5B}"/>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C1AF577A-5420-4D02-8053-C3F1CC1213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05F610-04B9-44C6-9607-ADF099FB4E1C}"/>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420264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FD27-6633-42C9-AC7F-C9E0F24331F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162E00-A24A-4F47-A3AE-C4F1D7F37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D39A9F-520C-4D47-8E93-A6BAB4A53E34}"/>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CE582D04-622C-463D-A433-D86712FF3D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2FF40E-D239-4EB5-AEDA-D62C5814A2F0}"/>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386000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261B-3CB1-4A83-A80A-F0A406812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339EC3B-2A96-4825-A54D-B41ECAD1F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032D5-49E6-4DDB-8A91-5AA2BA10440C}"/>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EE7761DF-8592-4A7E-A34A-9FE118D2E8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5FC251-6A1C-407C-8588-4B02FE7E2E58}"/>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188392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4ED4-3372-4028-B790-AF2648C859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B3E95F-A16B-4CD0-8D67-24498AB8B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AA4BD1B-2E5E-4979-B224-776B3F2557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68B7291-A453-449F-8799-73C2675F80ED}"/>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6" name="Footer Placeholder 5">
            <a:extLst>
              <a:ext uri="{FF2B5EF4-FFF2-40B4-BE49-F238E27FC236}">
                <a16:creationId xmlns:a16="http://schemas.microsoft.com/office/drawing/2014/main" id="{BF0CDC1A-8791-4CBC-8784-526650F00F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B2DB737-6139-4AA5-99A2-24D8B3E19698}"/>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1711136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07A4-287F-4335-A42F-50899BF9DA7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E4EB21D-2042-4F4A-B6DE-133C5D294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D4109-739D-41C9-A78F-ADCDA36A70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9A793B6-5BED-4CE2-87B2-7DCCD21AC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5A8779-F3EB-464B-B839-C22855023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767595D-F098-4D54-B28F-1399FE88E236}"/>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8" name="Footer Placeholder 7">
            <a:extLst>
              <a:ext uri="{FF2B5EF4-FFF2-40B4-BE49-F238E27FC236}">
                <a16:creationId xmlns:a16="http://schemas.microsoft.com/office/drawing/2014/main" id="{FA4C8D4F-78C4-44ED-B112-8B550E47ABA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5F0E7EE-C3D2-4047-8BBB-8DFB2C7FDD66}"/>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297226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51C5-75BD-41A0-9E10-F7B83716655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FB87D20-B5E8-429D-9193-66CB209CE266}"/>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4" name="Footer Placeholder 3">
            <a:extLst>
              <a:ext uri="{FF2B5EF4-FFF2-40B4-BE49-F238E27FC236}">
                <a16:creationId xmlns:a16="http://schemas.microsoft.com/office/drawing/2014/main" id="{CDA91D52-569D-4FC2-9B6F-392BB997D36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63B72A4-B73A-40F1-80C5-7ADE1296C9FF}"/>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1763314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71054-207B-4E93-8545-270A774F4573}"/>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3" name="Footer Placeholder 2">
            <a:extLst>
              <a:ext uri="{FF2B5EF4-FFF2-40B4-BE49-F238E27FC236}">
                <a16:creationId xmlns:a16="http://schemas.microsoft.com/office/drawing/2014/main" id="{4DE5836C-4915-46C5-B1FA-A2ACCDA350F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77B1EBF-B206-4B68-B5A4-CAC265708F85}"/>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407664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6C32-50BD-4AC1-98E2-2C9EEDCE2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A71243C-8546-4BBE-803F-BF7CCD338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ECD086-5D68-4E84-BDB5-AADA1E798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4A63E-2822-46A9-ACEA-211D663BC721}"/>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6" name="Footer Placeholder 5">
            <a:extLst>
              <a:ext uri="{FF2B5EF4-FFF2-40B4-BE49-F238E27FC236}">
                <a16:creationId xmlns:a16="http://schemas.microsoft.com/office/drawing/2014/main" id="{F3B62AE1-7FBD-4AF3-A201-BF00CF6BFF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BE3743-0D14-445F-AD8C-591F58470351}"/>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6207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A69C-A507-4CBD-A43E-ED9C6497FF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5792CB-A302-4726-BD4C-DBC5C870F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0FB9D0-6EE8-4367-90EF-8B7978EAF9C1}"/>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7E4EB0F3-3117-44D6-AC82-DAF9A93922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47473A-8842-44E9-BFAF-A0A7FFA5449B}"/>
              </a:ext>
            </a:extLst>
          </p:cNvPr>
          <p:cNvSpPr>
            <a:spLocks noGrp="1"/>
          </p:cNvSpPr>
          <p:nvPr>
            <p:ph type="sldNum" sz="quarter" idx="12"/>
          </p:nvPr>
        </p:nvSpPr>
        <p:spPr/>
        <p:txBody>
          <a:bodyPr/>
          <a:lstStyle/>
          <a:p>
            <a:fld id="{9E3EFFF0-94F4-4D63-AC54-FBEF67CF9EFB}" type="slidenum">
              <a:rPr lang="en-CA" smtClean="0"/>
              <a:t>‹#›</a:t>
            </a:fld>
            <a:endParaRPr lang="en-CA"/>
          </a:p>
        </p:txBody>
      </p:sp>
      <p:pic>
        <p:nvPicPr>
          <p:cNvPr id="7" name="Picture 6" descr="A picture containing arrow&#10;&#10;Description automatically generated">
            <a:extLst>
              <a:ext uri="{FF2B5EF4-FFF2-40B4-BE49-F238E27FC236}">
                <a16:creationId xmlns:a16="http://schemas.microsoft.com/office/drawing/2014/main" id="{C2007625-F5C6-4627-B5EB-6E32D8100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139"/>
          <a:stretch/>
        </p:blipFill>
        <p:spPr>
          <a:xfrm>
            <a:off x="0" y="0"/>
            <a:ext cx="7578943" cy="1979270"/>
          </a:xfrm>
          <a:prstGeom prst="rect">
            <a:avLst/>
          </a:prstGeom>
        </p:spPr>
      </p:pic>
      <p:pic>
        <p:nvPicPr>
          <p:cNvPr id="8" name="Picture 7" descr="A picture containing arrow&#10;&#10;Description automatically generated">
            <a:extLst>
              <a:ext uri="{FF2B5EF4-FFF2-40B4-BE49-F238E27FC236}">
                <a16:creationId xmlns:a16="http://schemas.microsoft.com/office/drawing/2014/main" id="{B466AA23-D4AC-49E2-A9BA-01889AD671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2161435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48B1-54FE-45BB-AC37-3969DB622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96ED1AB-49EA-45E4-BB80-02E7FEEE6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9A87E74-405D-4616-9D1D-026DACA4F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58BD6-3601-46DD-AE4D-D188B6E1261D}"/>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6" name="Footer Placeholder 5">
            <a:extLst>
              <a:ext uri="{FF2B5EF4-FFF2-40B4-BE49-F238E27FC236}">
                <a16:creationId xmlns:a16="http://schemas.microsoft.com/office/drawing/2014/main" id="{883C72A8-A46E-4F31-8C16-A8957E4E78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318F66-F0FF-497A-B9D5-DDE9B23A35D1}"/>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2599514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F759-769A-492E-AC04-7589415B42A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D9EB51A-0ECF-4F7F-A3AA-9EE464B7F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A5182E-86D3-4981-84CD-B4DFCD164592}"/>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B7793007-79B1-4082-807B-77A7893C35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1D1267-2BFC-481F-94C1-311CD7D0738C}"/>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206851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BD936-C5F8-4350-BC18-EB3955FA6A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B417654-A938-4043-8208-2AD4B186B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591217-B722-4F79-9174-874F5E4E304A}"/>
              </a:ext>
            </a:extLst>
          </p:cNvPr>
          <p:cNvSpPr>
            <a:spLocks noGrp="1"/>
          </p:cNvSpPr>
          <p:nvPr>
            <p:ph type="dt" sz="half" idx="10"/>
          </p:nvPr>
        </p:nvSpPr>
        <p:spPr/>
        <p:txBody>
          <a:body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B8FA8471-33A6-4C52-A660-21A4FF14E2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A1352D-54A4-448C-8A5A-4BAE98BCF5E6}"/>
              </a:ext>
            </a:extLst>
          </p:cNvPr>
          <p:cNvSpPr>
            <a:spLocks noGrp="1"/>
          </p:cNvSpPr>
          <p:nvPr>
            <p:ph type="sldNum" sz="quarter" idx="12"/>
          </p:nvPr>
        </p:nvSpPr>
        <p:spPr/>
        <p:txBody>
          <a:bodyPr/>
          <a:lstStyle/>
          <a:p>
            <a:fld id="{2384FC99-603E-4D78-9ECB-953BA771F225}" type="slidenum">
              <a:rPr lang="en-CA" smtClean="0"/>
              <a:t>‹#›</a:t>
            </a:fld>
            <a:endParaRPr lang="en-CA"/>
          </a:p>
        </p:txBody>
      </p:sp>
    </p:spTree>
    <p:extLst>
      <p:ext uri="{BB962C8B-B14F-4D97-AF65-F5344CB8AC3E}">
        <p14:creationId xmlns:p14="http://schemas.microsoft.com/office/powerpoint/2010/main" val="365280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23E8-3EC8-4FA1-9AE1-030CF7686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A72937D-63ED-45FC-B9AC-502C64D2F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9094258-8304-4564-BF85-F5D61A63228A}"/>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8F48A581-7F4C-461F-B480-20E3B65687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6F3FA1-372E-4025-A2E4-F9FB0910FB4F}"/>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195288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AE8-67C5-44B0-A74A-3356604FDE5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0C5128-E5EF-4876-AF3B-EAB61F29F8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D7F2F8A-1139-4698-BB39-DBF435CBD8A3}"/>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F5AC3B8F-B9AC-4B33-950F-B2D82D585B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D93076-829F-47EF-87B6-83BF1AE2CBAB}"/>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98600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88CF-9FD0-4C62-B46C-0CC39C75A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2E471B0-CDB7-4590-AB75-8B36EFB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B965A-375B-470D-80F6-1C9C3D3C8763}"/>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593274F8-50EC-417F-86E8-B3101A80CC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C018AB-F20C-4ED2-AED2-C154BB30FF20}"/>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4948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7282-F8F0-45A8-9CCD-444495CAD8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F3620E-4E52-4F90-8A34-F40AE3D26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9EC821D-EBE9-48DF-B0A6-EB6DC621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8AC7D32-DC41-4FD8-ACED-E7E677A71EB7}"/>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6" name="Footer Placeholder 5">
            <a:extLst>
              <a:ext uri="{FF2B5EF4-FFF2-40B4-BE49-F238E27FC236}">
                <a16:creationId xmlns:a16="http://schemas.microsoft.com/office/drawing/2014/main" id="{AB037CD8-750C-48AC-8704-1DE4CD0B606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CCE4F5-6DC2-4A7B-BE38-C4CDFE59A2E5}"/>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3191745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3434-7E9C-4D7F-A7F4-E0C519AFB16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D94711-BD5F-4E74-BB8F-B7F0D3EBC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DDF6E-7126-4275-B5AD-953742C23C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9494636-7BB9-4FA5-9974-2B69F643F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C3F97-A270-4B99-96A7-C13E613D0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29D15D9-B6D1-4E9B-9446-28209B5BAE74}"/>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8" name="Footer Placeholder 7">
            <a:extLst>
              <a:ext uri="{FF2B5EF4-FFF2-40B4-BE49-F238E27FC236}">
                <a16:creationId xmlns:a16="http://schemas.microsoft.com/office/drawing/2014/main" id="{DE11ACE1-1058-463D-AEA1-A422E814DC4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08876C1-EE56-4E68-83EC-EFA76E0A98FD}"/>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287299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6503-FEFD-4B80-98AA-2C9DCA1638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2076733-2F26-4FBC-91B4-D335B1162698}"/>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4" name="Footer Placeholder 3">
            <a:extLst>
              <a:ext uri="{FF2B5EF4-FFF2-40B4-BE49-F238E27FC236}">
                <a16:creationId xmlns:a16="http://schemas.microsoft.com/office/drawing/2014/main" id="{3D130B14-85E5-4F2E-98DF-D865E12425F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9D08D8D-52AA-4079-803F-CFF52B791CED}"/>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2482744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47228-08B9-4707-88A6-C2A71F9EB4D0}"/>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3" name="Footer Placeholder 2">
            <a:extLst>
              <a:ext uri="{FF2B5EF4-FFF2-40B4-BE49-F238E27FC236}">
                <a16:creationId xmlns:a16="http://schemas.microsoft.com/office/drawing/2014/main" id="{77A2F2F3-2EAF-4DF9-A9DE-811EB85DFF4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A5DE1AB-B44D-49D6-A249-63F957884C61}"/>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259917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CEB3-5C7B-4AAE-ADFC-DBE1D7D5B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3DED3E2-C711-4474-ADFE-2BC5FDDEE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25A9C-F35D-4ECB-8B91-A2CA9D1E8E02}"/>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7C6CDC84-73E3-4142-BE48-4E9E1FDDFC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413746-BC9B-45A7-90A2-5317E93A1AE0}"/>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328430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D116-C13A-4F8C-BAE6-E28BBB45E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287D7B3-851E-4E2C-9BDF-ACE629AE1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7D72E9-B7A9-48DB-89A0-7B308560A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ADBCD-12EC-4FBF-B87A-A530BC887E64}"/>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6" name="Footer Placeholder 5">
            <a:extLst>
              <a:ext uri="{FF2B5EF4-FFF2-40B4-BE49-F238E27FC236}">
                <a16:creationId xmlns:a16="http://schemas.microsoft.com/office/drawing/2014/main" id="{709D444C-FEF1-4627-A9BF-398765F3C0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F41C15-808A-48D7-8134-CC40D048A0E3}"/>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3773941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9AA9-CA7D-4CC9-8C1F-72BBA22F2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A7045E1-9998-4395-B728-CC425C1D4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B9D4237-91EE-4566-A73B-BF2FE5E2A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3340E-DC79-451C-AF47-7856EA2A0346}"/>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6" name="Footer Placeholder 5">
            <a:extLst>
              <a:ext uri="{FF2B5EF4-FFF2-40B4-BE49-F238E27FC236}">
                <a16:creationId xmlns:a16="http://schemas.microsoft.com/office/drawing/2014/main" id="{A78BC892-33B4-4052-A827-FD23B33F54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F32543A-EFBD-419A-BFAD-C5C732B6BA9D}"/>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1287566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18BC-EBF8-4D2C-A2CA-E24219326DF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E41FE67-FD9E-47A6-90D5-9BBB4D2B7E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378A0D-A5FA-40CB-960C-080BC644ADA4}"/>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F9131061-61EE-4C72-90EF-418897FE69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B19E1E-94DF-4694-B04D-8BF40AF8E758}"/>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146307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53E7-E286-4C93-B6B4-DB05EABE5E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0250635-5EDC-4B67-8A8E-AB03D6634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F73234-8D26-4824-B342-6FB0574B7EC5}"/>
              </a:ext>
            </a:extLst>
          </p:cNvPr>
          <p:cNvSpPr>
            <a:spLocks noGrp="1"/>
          </p:cNvSpPr>
          <p:nvPr>
            <p:ph type="dt" sz="half" idx="10"/>
          </p:nvPr>
        </p:nvSpPr>
        <p:spPr/>
        <p:txBody>
          <a:body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D57D2E42-D2F1-48B7-9509-FBDEACE9FA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76E361-BA25-4BAF-8083-D03E4E333201}"/>
              </a:ext>
            </a:extLst>
          </p:cNvPr>
          <p:cNvSpPr>
            <a:spLocks noGrp="1"/>
          </p:cNvSpPr>
          <p:nvPr>
            <p:ph type="sldNum" sz="quarter" idx="12"/>
          </p:nvPr>
        </p:nvSpPr>
        <p:spPr/>
        <p:txBody>
          <a:bodyPr/>
          <a:lstStyle/>
          <a:p>
            <a:fld id="{48DD2182-2B81-4B49-BAB3-1C3C6AF2FFFB}" type="slidenum">
              <a:rPr lang="en-CA" smtClean="0"/>
              <a:t>‹#›</a:t>
            </a:fld>
            <a:endParaRPr lang="en-CA"/>
          </a:p>
        </p:txBody>
      </p:sp>
    </p:spTree>
    <p:extLst>
      <p:ext uri="{BB962C8B-B14F-4D97-AF65-F5344CB8AC3E}">
        <p14:creationId xmlns:p14="http://schemas.microsoft.com/office/powerpoint/2010/main" val="177686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F858-6413-4A9F-AD62-0BCE8F2B18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2C1A6F-4152-407A-901E-275CFF21B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DD73FED-F901-4C4C-85A2-A574D83EF2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85FE62-A48D-4AC5-95F9-9A578768CD45}"/>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6" name="Footer Placeholder 5">
            <a:extLst>
              <a:ext uri="{FF2B5EF4-FFF2-40B4-BE49-F238E27FC236}">
                <a16:creationId xmlns:a16="http://schemas.microsoft.com/office/drawing/2014/main" id="{0271DF81-FF71-4134-B430-37C6C6AD2E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C2AE9A-B917-4C01-B69A-D30DF57E4AA5}"/>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99676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95D4-0569-4D2E-B3A7-E3F6C23E92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041C1C-F1FF-43F8-A359-014FE74D2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45F60-75C3-48F1-AD65-C7A060B6C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6960D9-1649-45C4-B572-03564138B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32C86-A484-42A5-A80B-074ACB1E0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1EAD26-714C-4814-88D4-D822A5E0EC4D}"/>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8" name="Footer Placeholder 7">
            <a:extLst>
              <a:ext uri="{FF2B5EF4-FFF2-40B4-BE49-F238E27FC236}">
                <a16:creationId xmlns:a16="http://schemas.microsoft.com/office/drawing/2014/main" id="{FF5D5208-EF52-46BD-BE1B-89F57FEE473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FB0F191-0DF1-4516-B5AF-16EDE1E25A72}"/>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322526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7741-DD92-4A36-8140-D4568BA6835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E0BB9B5-0AAC-4BCF-AD6F-C79E89A29E14}"/>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4" name="Footer Placeholder 3">
            <a:extLst>
              <a:ext uri="{FF2B5EF4-FFF2-40B4-BE49-F238E27FC236}">
                <a16:creationId xmlns:a16="http://schemas.microsoft.com/office/drawing/2014/main" id="{74CB3B39-74B0-4C1E-8A60-CE417AB397E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DD2D479-27AB-4363-A28B-D45E51374ECD}"/>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135825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ABC2F-D258-43BB-BB2B-9558DBBF4FFB}"/>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3" name="Footer Placeholder 2">
            <a:extLst>
              <a:ext uri="{FF2B5EF4-FFF2-40B4-BE49-F238E27FC236}">
                <a16:creationId xmlns:a16="http://schemas.microsoft.com/office/drawing/2014/main" id="{973F7651-5FD3-4604-8C99-346F86E1909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6E11735-44D9-4EBD-9E92-81F1BC614849}"/>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7880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AA2A-5E1A-436F-A43F-819A93213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A222D4A-12C4-45C3-9DED-0CB992337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2B7F23-F3CE-4C66-8E04-119A65E34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53F49-836D-4585-B9A4-DB471A89B5E1}"/>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6" name="Footer Placeholder 5">
            <a:extLst>
              <a:ext uri="{FF2B5EF4-FFF2-40B4-BE49-F238E27FC236}">
                <a16:creationId xmlns:a16="http://schemas.microsoft.com/office/drawing/2014/main" id="{54103A19-5220-47D3-B574-B080A07105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DFD4043-392C-4B43-B914-284A84E5414C}"/>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35749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D1A8-51C3-4A32-9355-70B488886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EB567E2-30EE-44E3-8263-DC21F6096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80BD51C-C335-44AE-8293-560B875E7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6C99F-C3D5-4E27-A1FB-6935A6AA6F5B}"/>
              </a:ext>
            </a:extLst>
          </p:cNvPr>
          <p:cNvSpPr>
            <a:spLocks noGrp="1"/>
          </p:cNvSpPr>
          <p:nvPr>
            <p:ph type="dt" sz="half" idx="10"/>
          </p:nvPr>
        </p:nvSpPr>
        <p:spPr/>
        <p:txBody>
          <a:bodyPr/>
          <a:lstStyle/>
          <a:p>
            <a:fld id="{007DC037-3B1D-41F9-96C7-E4789446258D}" type="datetimeFigureOut">
              <a:rPr lang="en-CA" smtClean="0"/>
              <a:t>2020-11-23</a:t>
            </a:fld>
            <a:endParaRPr lang="en-CA"/>
          </a:p>
        </p:txBody>
      </p:sp>
      <p:sp>
        <p:nvSpPr>
          <p:cNvPr id="6" name="Footer Placeholder 5">
            <a:extLst>
              <a:ext uri="{FF2B5EF4-FFF2-40B4-BE49-F238E27FC236}">
                <a16:creationId xmlns:a16="http://schemas.microsoft.com/office/drawing/2014/main" id="{3168A055-6FCC-44AC-9E80-0B510E256B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B7458EB-1A8D-4DF3-BA46-52981114F193}"/>
              </a:ext>
            </a:extLst>
          </p:cNvPr>
          <p:cNvSpPr>
            <a:spLocks noGrp="1"/>
          </p:cNvSpPr>
          <p:nvPr>
            <p:ph type="sldNum" sz="quarter" idx="12"/>
          </p:nvPr>
        </p:nvSpPr>
        <p:spPr/>
        <p:txBody>
          <a:bodyPr/>
          <a:lstStyle/>
          <a:p>
            <a:fld id="{9E3EFFF0-94F4-4D63-AC54-FBEF67CF9EFB}" type="slidenum">
              <a:rPr lang="en-CA" smtClean="0"/>
              <a:t>‹#›</a:t>
            </a:fld>
            <a:endParaRPr lang="en-CA"/>
          </a:p>
        </p:txBody>
      </p:sp>
    </p:spTree>
    <p:extLst>
      <p:ext uri="{BB962C8B-B14F-4D97-AF65-F5344CB8AC3E}">
        <p14:creationId xmlns:p14="http://schemas.microsoft.com/office/powerpoint/2010/main" val="135740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0BF98-03B4-4C04-BEA8-5F1EC568B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011675-7919-425D-A6C2-1B54B3257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6F8869-D364-4B8C-88CC-CC962DB71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DC037-3B1D-41F9-96C7-E4789446258D}" type="datetimeFigureOut">
              <a:rPr lang="en-CA" smtClean="0"/>
              <a:t>2020-11-23</a:t>
            </a:fld>
            <a:endParaRPr lang="en-CA"/>
          </a:p>
        </p:txBody>
      </p:sp>
      <p:sp>
        <p:nvSpPr>
          <p:cNvPr id="5" name="Footer Placeholder 4">
            <a:extLst>
              <a:ext uri="{FF2B5EF4-FFF2-40B4-BE49-F238E27FC236}">
                <a16:creationId xmlns:a16="http://schemas.microsoft.com/office/drawing/2014/main" id="{470A7AD7-3C19-4721-A048-780217FFB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A81D0A7-5805-439F-BD40-25020286D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FF0-94F4-4D63-AC54-FBEF67CF9EFB}" type="slidenum">
              <a:rPr lang="en-CA" smtClean="0"/>
              <a:t>‹#›</a:t>
            </a:fld>
            <a:endParaRPr lang="en-CA"/>
          </a:p>
        </p:txBody>
      </p:sp>
    </p:spTree>
    <p:extLst>
      <p:ext uri="{BB962C8B-B14F-4D97-AF65-F5344CB8AC3E}">
        <p14:creationId xmlns:p14="http://schemas.microsoft.com/office/powerpoint/2010/main" val="204935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92588-77EB-4A8F-AC73-997287609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D474D16-484B-4838-AE77-57459F5A0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C5E8F0-B429-4402-8728-B90BCF613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21E17-EEF2-4945-B8A4-8F71231099AF}" type="datetimeFigureOut">
              <a:rPr lang="en-CA" smtClean="0"/>
              <a:t>2020-11-23</a:t>
            </a:fld>
            <a:endParaRPr lang="en-CA"/>
          </a:p>
        </p:txBody>
      </p:sp>
      <p:sp>
        <p:nvSpPr>
          <p:cNvPr id="5" name="Footer Placeholder 4">
            <a:extLst>
              <a:ext uri="{FF2B5EF4-FFF2-40B4-BE49-F238E27FC236}">
                <a16:creationId xmlns:a16="http://schemas.microsoft.com/office/drawing/2014/main" id="{CE40E4B9-F16E-4B90-8F8B-A2B3217E6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A43A76B-0410-4EBD-91FF-D8B502BBC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4FC99-603E-4D78-9ECB-953BA771F225}" type="slidenum">
              <a:rPr lang="en-CA" smtClean="0"/>
              <a:t>‹#›</a:t>
            </a:fld>
            <a:endParaRPr lang="en-CA"/>
          </a:p>
        </p:txBody>
      </p:sp>
    </p:spTree>
    <p:extLst>
      <p:ext uri="{BB962C8B-B14F-4D97-AF65-F5344CB8AC3E}">
        <p14:creationId xmlns:p14="http://schemas.microsoft.com/office/powerpoint/2010/main" val="121102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BF496-F2D8-4EE6-9E70-1F632A8EC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00C22C-9C21-4685-AAF2-2A0036819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942300-0ADA-4784-B227-7E28755E2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1C4CC-C425-44CC-854F-5A21908EE154}" type="datetimeFigureOut">
              <a:rPr lang="en-CA" smtClean="0"/>
              <a:t>2020-11-23</a:t>
            </a:fld>
            <a:endParaRPr lang="en-CA"/>
          </a:p>
        </p:txBody>
      </p:sp>
      <p:sp>
        <p:nvSpPr>
          <p:cNvPr id="5" name="Footer Placeholder 4">
            <a:extLst>
              <a:ext uri="{FF2B5EF4-FFF2-40B4-BE49-F238E27FC236}">
                <a16:creationId xmlns:a16="http://schemas.microsoft.com/office/drawing/2014/main" id="{111E0026-CB2E-4747-991D-805D9F805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5EB1ADF-AF64-4D82-AAD3-F7F1C51FC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D2182-2B81-4B49-BAB3-1C3C6AF2FFFB}" type="slidenum">
              <a:rPr lang="en-CA" smtClean="0"/>
              <a:t>‹#›</a:t>
            </a:fld>
            <a:endParaRPr lang="en-CA"/>
          </a:p>
        </p:txBody>
      </p:sp>
    </p:spTree>
    <p:extLst>
      <p:ext uri="{BB962C8B-B14F-4D97-AF65-F5344CB8AC3E}">
        <p14:creationId xmlns:p14="http://schemas.microsoft.com/office/powerpoint/2010/main" val="1249632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nshealthcare.com/leadership/"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hyperlink" Target="http://www.ppdi.com/" TargetMode="External"/><Relationship Id="rId2" Type="http://schemas.openxmlformats.org/officeDocument/2006/relationships/hyperlink" Target="https://www.gobio.com/" TargetMode="External"/><Relationship Id="rId1" Type="http://schemas.openxmlformats.org/officeDocument/2006/relationships/slideLayout" Target="../slideLayouts/slideLayout2.xml"/><Relationship Id="rId5" Type="http://schemas.openxmlformats.org/officeDocument/2006/relationships/hyperlink" Target="http://massdigitalhealth.org/digital-health-cluster/mass-digital-health-council" TargetMode="External"/><Relationship Id="rId4" Type="http://schemas.openxmlformats.org/officeDocument/2006/relationships/hyperlink" Target="http://www.transformingmedicin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F45pPipm4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F45pPipm4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LUUYFbhydw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qO0aHemnTG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C58BBE-0D9B-4ABA-A36E-B974F54FC89A}"/>
              </a:ext>
            </a:extLst>
          </p:cNvPr>
          <p:cNvSpPr>
            <a:spLocks noGrp="1"/>
          </p:cNvSpPr>
          <p:nvPr>
            <p:ph type="subTitle" idx="1"/>
          </p:nvPr>
        </p:nvSpPr>
        <p:spPr/>
        <p:txBody>
          <a:bodyPr/>
          <a:lstStyle/>
          <a:p>
            <a:endParaRPr lang="en-CA" dirty="0"/>
          </a:p>
        </p:txBody>
      </p:sp>
      <p:pic>
        <p:nvPicPr>
          <p:cNvPr id="4" name="Picture 3" descr="Officials release 39th Anniversary of Independence Logo and Theme - Antigua  News Room">
            <a:extLst>
              <a:ext uri="{FF2B5EF4-FFF2-40B4-BE49-F238E27FC236}">
                <a16:creationId xmlns:a16="http://schemas.microsoft.com/office/drawing/2014/main" id="{BDE09F8A-8F92-4980-8F1E-C0F71247EFB2}"/>
              </a:ext>
            </a:extLst>
          </p:cNvPr>
          <p:cNvPicPr/>
          <p:nvPr/>
        </p:nvPicPr>
        <p:blipFill rotWithShape="1">
          <a:blip r:embed="rId2" cstate="print">
            <a:extLst>
              <a:ext uri="{28A0092B-C50C-407E-A947-70E740481C1C}">
                <a14:useLocalDpi xmlns:a14="http://schemas.microsoft.com/office/drawing/2010/main" val="0"/>
              </a:ext>
            </a:extLst>
          </a:blip>
          <a:srcRect b="12344"/>
          <a:stretch/>
        </p:blipFill>
        <p:spPr bwMode="auto">
          <a:xfrm>
            <a:off x="0" y="1291589"/>
            <a:ext cx="10344150" cy="5530532"/>
          </a:xfrm>
          <a:prstGeom prst="rect">
            <a:avLst/>
          </a:prstGeom>
          <a:noFill/>
          <a:ln>
            <a:noFill/>
          </a:ln>
        </p:spPr>
      </p:pic>
      <p:sp>
        <p:nvSpPr>
          <p:cNvPr id="2" name="Title 1">
            <a:extLst>
              <a:ext uri="{FF2B5EF4-FFF2-40B4-BE49-F238E27FC236}">
                <a16:creationId xmlns:a16="http://schemas.microsoft.com/office/drawing/2014/main" id="{09B462DA-F462-4530-9973-806904D037E0}"/>
              </a:ext>
            </a:extLst>
          </p:cNvPr>
          <p:cNvSpPr>
            <a:spLocks noGrp="1"/>
          </p:cNvSpPr>
          <p:nvPr>
            <p:ph type="ctrTitle"/>
          </p:nvPr>
        </p:nvSpPr>
        <p:spPr>
          <a:xfrm>
            <a:off x="1524000" y="35879"/>
            <a:ext cx="9144000" cy="1465848"/>
          </a:xfrm>
        </p:spPr>
        <p:txBody>
          <a:bodyPr>
            <a:noAutofit/>
          </a:bodyPr>
          <a:lstStyle/>
          <a:p>
            <a:r>
              <a:rPr lang="en-CA" sz="4800" dirty="0"/>
              <a:t> Celebrate Antigua &amp; Barbuda </a:t>
            </a:r>
            <a:br>
              <a:rPr lang="en-CA" sz="4800" dirty="0"/>
            </a:br>
            <a:r>
              <a:rPr lang="en-CA" sz="4800" dirty="0"/>
              <a:t>39th Anniversary of Independence</a:t>
            </a:r>
          </a:p>
        </p:txBody>
      </p:sp>
    </p:spTree>
    <p:extLst>
      <p:ext uri="{BB962C8B-B14F-4D97-AF65-F5344CB8AC3E}">
        <p14:creationId xmlns:p14="http://schemas.microsoft.com/office/powerpoint/2010/main" val="136214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03476" y="2103437"/>
            <a:ext cx="4706073"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03476" y="3563937"/>
            <a:ext cx="4706073" cy="1603375"/>
          </a:xfrm>
        </p:spPr>
        <p:txBody>
          <a:bodyPr>
            <a:normAutofit/>
          </a:bodyPr>
          <a:lstStyle/>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Memoriam </a:t>
            </a:r>
            <a:r>
              <a:rPr lang="en-CA" sz="2400" dirty="0">
                <a:effectLst/>
                <a:latin typeface="Calibri" panose="020F0502020204030204" pitchFamily="34" charset="0"/>
                <a:ea typeface="Calibri" panose="020F0502020204030204" pitchFamily="34" charset="0"/>
                <a:cs typeface="Times New Roman" panose="02020603050405020304" pitchFamily="18" charset="0"/>
              </a:rPr>
              <a:t>Mr. </a:t>
            </a:r>
            <a:r>
              <a:rPr lang="en-CA" sz="2400" dirty="0">
                <a:latin typeface="Calibri" panose="020F0502020204030204" pitchFamily="34" charset="0"/>
                <a:ea typeface="Calibri" panose="020F0502020204030204" pitchFamily="34" charset="0"/>
                <a:cs typeface="Times New Roman" panose="02020603050405020304" pitchFamily="18" charset="0"/>
              </a:rPr>
              <a:t>Wi</a:t>
            </a:r>
            <a:r>
              <a:rPr lang="en-CA" sz="2400" dirty="0">
                <a:effectLst/>
                <a:latin typeface="Calibri" panose="020F0502020204030204" pitchFamily="34" charset="0"/>
                <a:ea typeface="Calibri" panose="020F0502020204030204" pitchFamily="34" charset="0"/>
                <a:cs typeface="Times New Roman" panose="02020603050405020304" pitchFamily="18" charset="0"/>
              </a:rPr>
              <a:t>nston Johnson</a:t>
            </a:r>
          </a:p>
          <a:p>
            <a:pPr marL="0" marR="0">
              <a:lnSpc>
                <a:spcPct val="107000"/>
              </a:lnSpc>
              <a:spcBef>
                <a:spcPts val="0"/>
              </a:spcBef>
              <a:spcAft>
                <a:spcPts val="800"/>
              </a:spcAft>
            </a:pPr>
            <a:r>
              <a:rPr lang="en-CA" sz="2400" dirty="0">
                <a:latin typeface="Calibri" panose="020F0502020204030204" pitchFamily="34" charset="0"/>
                <a:ea typeface="Calibri" panose="020F0502020204030204" pitchFamily="34" charset="0"/>
                <a:cs typeface="Times New Roman" panose="02020603050405020304" pitchFamily="18" charset="0"/>
              </a:rPr>
              <a:t>Sunrise  May 13,1935</a:t>
            </a:r>
          </a:p>
          <a:p>
            <a:pPr marL="0" marR="0">
              <a:lnSpc>
                <a:spcPct val="107000"/>
              </a:lnSpc>
              <a:spcBef>
                <a:spcPts val="0"/>
              </a:spcBef>
              <a:spcAft>
                <a:spcPts val="80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Sunset   March 12, 2020</a:t>
            </a:r>
          </a:p>
        </p:txBody>
      </p:sp>
      <p:pic>
        <p:nvPicPr>
          <p:cNvPr id="4" name="Content Placeholder 4" descr="A person in a suit and tie&#10;&#10;Description automatically generated">
            <a:extLst>
              <a:ext uri="{FF2B5EF4-FFF2-40B4-BE49-F238E27FC236}">
                <a16:creationId xmlns:a16="http://schemas.microsoft.com/office/drawing/2014/main" id="{ABEFC564-6951-4F7D-B669-475542CBE003}"/>
              </a:ext>
            </a:extLst>
          </p:cNvPr>
          <p:cNvPicPr>
            <a:picLocks noChangeAspect="1"/>
          </p:cNvPicPr>
          <p:nvPr/>
        </p:nvPicPr>
        <p:blipFill rotWithShape="1">
          <a:blip r:embed="rId2">
            <a:extLst>
              <a:ext uri="{28A0092B-C50C-407E-A947-70E740481C1C}">
                <a14:useLocalDpi xmlns:a14="http://schemas.microsoft.com/office/drawing/2010/main" val="0"/>
              </a:ext>
            </a:extLst>
          </a:blip>
          <a:srcRect l="23159" t="40222" r="50000" b="37481"/>
          <a:stretch/>
        </p:blipFill>
        <p:spPr>
          <a:xfrm>
            <a:off x="7843777" y="0"/>
            <a:ext cx="3737811" cy="6899894"/>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E4789C98-C861-426F-8475-CFE6374062DD}"/>
              </a:ext>
            </a:extLst>
          </p:cNvPr>
          <p:cNvPicPr>
            <a:picLocks noChangeAspect="1"/>
          </p:cNvPicPr>
          <p:nvPr/>
        </p:nvPicPr>
        <p:blipFill rotWithShape="1">
          <a:blip r:embed="rId3">
            <a:extLst>
              <a:ext uri="{28A0092B-C50C-407E-A947-70E740481C1C}">
                <a14:useLocalDpi xmlns:a14="http://schemas.microsoft.com/office/drawing/2010/main" val="0"/>
              </a:ext>
            </a:extLst>
          </a:blip>
          <a:srcRect b="71139"/>
          <a:stretch/>
        </p:blipFill>
        <p:spPr>
          <a:xfrm>
            <a:off x="0" y="0"/>
            <a:ext cx="7578943" cy="197927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ECB59813-E297-4063-8579-FA46383393AF}"/>
              </a:ext>
            </a:extLst>
          </p:cNvPr>
          <p:cNvPicPr>
            <a:picLocks noChangeAspect="1"/>
          </p:cNvPicPr>
          <p:nvPr/>
        </p:nvPicPr>
        <p:blipFill rotWithShape="1">
          <a:blip r:embed="rId3">
            <a:extLst>
              <a:ext uri="{28A0092B-C50C-407E-A947-70E740481C1C}">
                <a14:useLocalDpi xmlns:a14="http://schemas.microsoft.com/office/drawing/2010/main" val="0"/>
              </a:ext>
            </a:extLst>
          </a:blip>
          <a:srcRect t="81660"/>
          <a:stretch/>
        </p:blipFill>
        <p:spPr>
          <a:xfrm>
            <a:off x="0" y="5288915"/>
            <a:ext cx="7578944" cy="1603375"/>
          </a:xfrm>
          <a:prstGeom prst="rect">
            <a:avLst/>
          </a:prstGeom>
        </p:spPr>
      </p:pic>
    </p:spTree>
    <p:extLst>
      <p:ext uri="{BB962C8B-B14F-4D97-AF65-F5344CB8AC3E}">
        <p14:creationId xmlns:p14="http://schemas.microsoft.com/office/powerpoint/2010/main" val="396951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549640" y="365125"/>
            <a:ext cx="280416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2663189"/>
            <a:ext cx="10515600" cy="3513773"/>
          </a:xfrm>
        </p:spPr>
        <p:txBody>
          <a:bodyPr>
            <a:normAutofit/>
          </a:bodyPr>
          <a:lstStyle/>
          <a:p>
            <a:pPr marL="0" marR="0">
              <a:lnSpc>
                <a:spcPct val="107000"/>
              </a:lnSpc>
              <a:spcBef>
                <a:spcPts val="0"/>
              </a:spcBef>
              <a:spcAft>
                <a:spcPts val="800"/>
              </a:spcAft>
            </a:pPr>
            <a:r>
              <a:rPr lang="en-CA"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Patrons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Athos </a:t>
            </a:r>
            <a:r>
              <a:rPr lang="en-CA"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Feron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Rideau Memorial Gardens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84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7966710" y="365125"/>
            <a:ext cx="338709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2141537"/>
            <a:ext cx="10515600" cy="4351338"/>
          </a:xfrm>
        </p:spPr>
        <p:txBody>
          <a:bodyPr>
            <a:normAutofit/>
          </a:bodyPr>
          <a:lstStyle/>
          <a:p>
            <a:pPr marL="0" marR="0">
              <a:lnSpc>
                <a:spcPct val="107000"/>
              </a:lnSpc>
              <a:spcBef>
                <a:spcPts val="0"/>
              </a:spcBef>
              <a:spcAft>
                <a:spcPts val="800"/>
              </a:spcAft>
            </a:pPr>
            <a:r>
              <a:rPr lang="en-CA"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Congratulatory Messages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Anthony House Father</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Anju Dhillon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Marc Miller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Mayor Valerie Plante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Mayor Benoit </a:t>
            </a:r>
            <a:r>
              <a:rPr lang="en-CA"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Dorais</a:t>
            </a: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Depute Mayor Errol Johnson</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Councillor Marvin </a:t>
            </a:r>
            <a:r>
              <a:rPr lang="en-CA"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Rotrand</a:t>
            </a:r>
            <a:r>
              <a:rPr lang="en-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2400" b="1" dirty="0">
                <a:solidFill>
                  <a:srgbClr val="000000"/>
                </a:solidFill>
                <a:latin typeface="Calibri" panose="020F0502020204030204" pitchFamily="34" charset="0"/>
                <a:cs typeface="Times New Roman" panose="02020603050405020304" pitchFamily="18" charset="0"/>
              </a:rPr>
              <a:t>Toasts    </a:t>
            </a:r>
          </a:p>
          <a:p>
            <a:pPr marL="457200" lvl="1">
              <a:lnSpc>
                <a:spcPct val="107000"/>
              </a:lnSpc>
              <a:spcBef>
                <a:spcPts val="0"/>
              </a:spcBef>
              <a:spcAft>
                <a:spcPts val="800"/>
              </a:spcAft>
            </a:pPr>
            <a:endParaRPr lang="en-CA" sz="2100" dirty="0">
              <a:solidFill>
                <a:srgbClr val="000000"/>
              </a:solidFill>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2100" dirty="0">
              <a:solidFill>
                <a:srgbClr val="000000"/>
              </a:solidFill>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011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7898130" y="365125"/>
            <a:ext cx="345567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2846069"/>
            <a:ext cx="10515600" cy="3330893"/>
          </a:xfrm>
        </p:spPr>
        <p:txBody>
          <a:bodyPr>
            <a:normAutofit/>
          </a:bodyPr>
          <a:lstStyle/>
          <a:p>
            <a:pPr marL="0" marR="0">
              <a:lnSpc>
                <a:spcPct val="107000"/>
              </a:lnSpc>
              <a:spcBef>
                <a:spcPts val="0"/>
              </a:spcBef>
              <a:spcAft>
                <a:spcPts val="800"/>
              </a:spcAft>
            </a:pPr>
            <a:r>
              <a:rPr lang="en-CA"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Entertainment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Our Pledge             </a:t>
            </a:r>
            <a:r>
              <a:rPr lang="en-CA" sz="2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https://youtu.be/SS2BuWw5xMY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King Short Shirt     Words by S. Humphreys</a:t>
            </a:r>
            <a:br>
              <a:rPr lang="en-CA" sz="2400" dirty="0">
                <a:effectLst/>
                <a:latin typeface="Calibri" panose="020F0502020204030204" pitchFamily="34" charset="0"/>
                <a:ea typeface="Calibri" panose="020F0502020204030204" pitchFamily="34" charset="0"/>
                <a:cs typeface="Times New Roman" panose="02020603050405020304" pitchFamily="18" charset="0"/>
              </a:rPr>
            </a:br>
            <a:r>
              <a:rPr lang="en-CA" sz="2400" dirty="0">
                <a:effectLst/>
                <a:latin typeface="Calibri" panose="020F0502020204030204" pitchFamily="34" charset="0"/>
                <a:ea typeface="Calibri" panose="020F0502020204030204" pitchFamily="34" charset="0"/>
                <a:cs typeface="Times New Roman" panose="02020603050405020304" pitchFamily="18" charset="0"/>
              </a:rPr>
              <a:t>                                     Piano Dr. George Roberts/ Tenor Mr. Arlen Seaton  </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90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15340" y="2335061"/>
            <a:ext cx="555117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15340" y="3678880"/>
            <a:ext cx="5666772" cy="3179120"/>
          </a:xfrm>
        </p:spPr>
        <p:txBody>
          <a:bodyPr>
            <a:normAutofit/>
          </a:bodyPr>
          <a:lstStyle/>
          <a:p>
            <a:pPr marL="0" marR="0">
              <a:lnSpc>
                <a:spcPct val="107000"/>
              </a:lnSpc>
              <a:spcBef>
                <a:spcPts val="0"/>
              </a:spcBef>
              <a:spcAft>
                <a:spcPts val="0"/>
              </a:spcAft>
            </a:pPr>
            <a:r>
              <a:rPr lang="en-CA" dirty="0"/>
              <a:t>GUEST SPEAKER:</a:t>
            </a:r>
          </a:p>
          <a:p>
            <a:pPr marL="457200" lvl="1">
              <a:lnSpc>
                <a:spcPct val="107000"/>
              </a:lnSpc>
              <a:spcBef>
                <a:spcPts val="0"/>
              </a:spcBef>
            </a:pPr>
            <a:r>
              <a:rPr lang="en-CA" sz="2800" dirty="0"/>
              <a:t>Mrs. </a:t>
            </a:r>
            <a:r>
              <a:rPr lang="en-CA" sz="2800" dirty="0" err="1"/>
              <a:t>Ketlyn</a:t>
            </a:r>
            <a:r>
              <a:rPr lang="en-CA" sz="2800" dirty="0"/>
              <a:t> Maitland Blades</a:t>
            </a:r>
          </a:p>
          <a:p>
            <a:pPr marL="0" marR="0" indent="0">
              <a:lnSpc>
                <a:spcPct val="107000"/>
              </a:lnSpc>
              <a:spcBef>
                <a:spcPts val="0"/>
              </a:spcBef>
              <a:spcAft>
                <a:spcPts val="0"/>
              </a:spcAft>
              <a:buNone/>
            </a:pPr>
            <a:r>
              <a:rPr lang="en-CA" dirty="0"/>
              <a:t> </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smiling for the camera&#10;&#10;Description automatically generated">
            <a:extLst>
              <a:ext uri="{FF2B5EF4-FFF2-40B4-BE49-F238E27FC236}">
                <a16:creationId xmlns:a16="http://schemas.microsoft.com/office/drawing/2014/main" id="{F600266F-7686-4CD7-9A45-95246FB91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116" y="0"/>
            <a:ext cx="4570884" cy="685800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5EC11B42-0AFB-4B26-B57B-E8352D94405F}"/>
              </a:ext>
            </a:extLst>
          </p:cNvPr>
          <p:cNvPicPr>
            <a:picLocks noChangeAspect="1"/>
          </p:cNvPicPr>
          <p:nvPr/>
        </p:nvPicPr>
        <p:blipFill rotWithShape="1">
          <a:blip r:embed="rId3">
            <a:extLst>
              <a:ext uri="{28A0092B-C50C-407E-A947-70E740481C1C}">
                <a14:useLocalDpi xmlns:a14="http://schemas.microsoft.com/office/drawing/2010/main" val="0"/>
              </a:ext>
            </a:extLst>
          </a:blip>
          <a:srcRect b="71139"/>
          <a:stretch/>
        </p:blipFill>
        <p:spPr>
          <a:xfrm>
            <a:off x="0" y="0"/>
            <a:ext cx="7578943" cy="1979270"/>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E548F7E8-5145-4305-AFC3-B35CD9BB2879}"/>
              </a:ext>
            </a:extLst>
          </p:cNvPr>
          <p:cNvPicPr>
            <a:picLocks noChangeAspect="1"/>
          </p:cNvPicPr>
          <p:nvPr/>
        </p:nvPicPr>
        <p:blipFill rotWithShape="1">
          <a:blip r:embed="rId3">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129233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218170" y="365125"/>
            <a:ext cx="313563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1405890"/>
            <a:ext cx="10820400" cy="5234939"/>
          </a:xfrm>
        </p:spPr>
        <p:txBody>
          <a:bodyPr>
            <a:noAutofit/>
          </a:bodyPr>
          <a:lstStyle/>
          <a:p>
            <a:pPr marL="0" marR="0" indent="0">
              <a:lnSpc>
                <a:spcPct val="107000"/>
              </a:lnSpc>
              <a:spcBef>
                <a:spcPts val="0"/>
              </a:spcBef>
              <a:spcAft>
                <a:spcPts val="800"/>
              </a:spcAft>
              <a:buNone/>
            </a:pPr>
            <a:r>
              <a:rPr lang="en-CA" sz="1600" b="1" dirty="0">
                <a:effectLst/>
                <a:latin typeface="Calibri" panose="020F0502020204030204" pitchFamily="34" charset="0"/>
                <a:ea typeface="Calibri" panose="020F0502020204030204" pitchFamily="34" charset="0"/>
                <a:cs typeface="Times New Roman" panose="02020603050405020304" pitchFamily="18" charset="0"/>
              </a:rPr>
              <a:t>KETLYN MAITLAND-BLADES </a:t>
            </a:r>
            <a:r>
              <a:rPr lang="en-CA" sz="1600" dirty="0">
                <a:effectLst/>
                <a:latin typeface="Calibri" panose="020F0502020204030204" pitchFamily="34" charset="0"/>
                <a:ea typeface="Calibri" panose="020F0502020204030204" pitchFamily="34" charset="0"/>
                <a:cs typeface="Times New Roman" panose="02020603050405020304" pitchFamily="18" charset="0"/>
              </a:rPr>
              <a:t>immigrated to Canada as a child.</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Is a bilingual, dynamic, well-respected professional in the banking and financial industry, specializing in Securities Vault-</a:t>
            </a:r>
            <a:r>
              <a:rPr lang="en-CA" sz="1600" dirty="0" err="1">
                <a:effectLst/>
                <a:latin typeface="Calibri" panose="020F0502020204030204" pitchFamily="34" charset="0"/>
                <a:ea typeface="Calibri" panose="020F0502020204030204" pitchFamily="34" charset="0"/>
                <a:cs typeface="Times New Roman" panose="02020603050405020304" pitchFamily="18" charset="0"/>
              </a:rPr>
              <a:t>Safecustody</a:t>
            </a:r>
            <a:r>
              <a:rPr lang="en-CA" sz="1600" dirty="0">
                <a:effectLst/>
                <a:latin typeface="Calibri" panose="020F0502020204030204" pitchFamily="34" charset="0"/>
                <a:ea typeface="Calibri" panose="020F0502020204030204" pitchFamily="34" charset="0"/>
                <a:cs typeface="Times New Roman" panose="02020603050405020304" pitchFamily="18" charset="0"/>
              </a:rPr>
              <a:t> Operations.</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Elected Vice President of the Securities Clearing Committee representing the six (6) Canadian chartered banks. </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Is a Commissioner of Oaths for Quebec and exterior.</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Recipient, Gold Award of Excellence for Decathletes, from the former Prime Minister of Canada, the late Honorable Pierre Elliot Trudeau.</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Recipient of the Stephen </a:t>
            </a:r>
            <a:r>
              <a:rPr lang="en-CA" sz="1600" dirty="0" err="1">
                <a:effectLst/>
                <a:latin typeface="Calibri" panose="020F0502020204030204" pitchFamily="34" charset="0"/>
                <a:ea typeface="Calibri" panose="020F0502020204030204" pitchFamily="34" charset="0"/>
                <a:cs typeface="Times New Roman" panose="02020603050405020304" pitchFamily="18" charset="0"/>
              </a:rPr>
              <a:t>Aismocoupoulos</a:t>
            </a:r>
            <a:r>
              <a:rPr lang="en-CA" sz="1600" dirty="0">
                <a:effectLst/>
                <a:latin typeface="Calibri" panose="020F0502020204030204" pitchFamily="34" charset="0"/>
                <a:ea typeface="Calibri" panose="020F0502020204030204" pitchFamily="34" charset="0"/>
                <a:cs typeface="Times New Roman" panose="02020603050405020304" pitchFamily="18" charset="0"/>
              </a:rPr>
              <a:t> Award for citizenship. </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March 5th, 2016 Recipient, Certificate of Achievement from the Liberal Riding Member of Parliament, House of Commons, Ottawa Canada..</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March 2016 woman of distinction award “homage aux femmes” for decades of volunteer community involvement.</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February 2017 black history month laureate. </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June 17th, 2017 Canadian International Black Women to Watch Award (CIBW).</a:t>
            </a:r>
          </a:p>
          <a:p>
            <a:pPr marL="0" marR="0">
              <a:lnSpc>
                <a:spcPct val="107000"/>
              </a:lnSpc>
              <a:spcBef>
                <a:spcPts val="0"/>
              </a:spcBef>
              <a:spcAft>
                <a:spcPts val="80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January 21st 2018 Recipient, Public Service Medal &amp; Award from the Federal Liberal MP Alexandra Mendes.</a:t>
            </a:r>
          </a:p>
          <a:p>
            <a:pPr marL="0" marR="0" indent="0">
              <a:lnSpc>
                <a:spcPct val="107000"/>
              </a:lnSpc>
              <a:spcBef>
                <a:spcPts val="0"/>
              </a:spcBef>
              <a:spcAft>
                <a:spcPts val="800"/>
              </a:spcAft>
              <a:buNone/>
            </a:pPr>
            <a:r>
              <a:rPr lang="en-CA" sz="1600" dirty="0">
                <a:effectLst/>
                <a:latin typeface="Calibri" panose="020F0502020204030204" pitchFamily="34" charset="0"/>
                <a:ea typeface="Calibri" panose="020F0502020204030204" pitchFamily="34" charset="0"/>
                <a:cs typeface="Times New Roman" panose="02020603050405020304" pitchFamily="18" charset="0"/>
              </a:rPr>
              <a:t>Ladies &amp; Gentlemen, The President of the Dominica Island Cultural Association of Montreal…</a:t>
            </a:r>
          </a:p>
        </p:txBody>
      </p:sp>
    </p:spTree>
    <p:extLst>
      <p:ext uri="{BB962C8B-B14F-4D97-AF65-F5344CB8AC3E}">
        <p14:creationId xmlns:p14="http://schemas.microsoft.com/office/powerpoint/2010/main" val="71723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7932420" y="365125"/>
            <a:ext cx="342138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2891789"/>
            <a:ext cx="10515600" cy="3285173"/>
          </a:xfrm>
        </p:spPr>
        <p:txBody>
          <a:bodyPr>
            <a:normAutofit/>
          </a:bodyPr>
          <a:lstStyle/>
          <a:p>
            <a:pPr marL="0" marR="0">
              <a:lnSpc>
                <a:spcPct val="107000"/>
              </a:lnSpc>
              <a:spcBef>
                <a:spcPts val="0"/>
              </a:spcBef>
              <a:spcAft>
                <a:spcPts val="0"/>
              </a:spcAft>
            </a:pPr>
            <a:r>
              <a:rPr lang="en-CA" dirty="0"/>
              <a:t>PRESENTATIONS:</a:t>
            </a:r>
          </a:p>
          <a:p>
            <a:pPr marL="457200" lvl="1">
              <a:lnSpc>
                <a:spcPct val="107000"/>
              </a:lnSpc>
              <a:spcBef>
                <a:spcPts val="0"/>
              </a:spcBef>
            </a:pPr>
            <a:r>
              <a:rPr lang="en-CA" dirty="0"/>
              <a:t>*Highlights --Personalities of Antiguan Descent</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53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46247" y="2247417"/>
            <a:ext cx="504825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46247" y="3707917"/>
            <a:ext cx="4578581" cy="2163445"/>
          </a:xfrm>
        </p:spPr>
        <p:txBody>
          <a:bodyPr>
            <a:normAutofit/>
          </a:bodyPr>
          <a:lstStyle/>
          <a:p>
            <a:pPr marL="0" marR="0">
              <a:lnSpc>
                <a:spcPct val="107000"/>
              </a:lnSpc>
              <a:spcBef>
                <a:spcPts val="0"/>
              </a:spcBef>
              <a:spcAft>
                <a:spcPts val="0"/>
              </a:spcAft>
            </a:pPr>
            <a:r>
              <a:rPr lang="en-CA" dirty="0"/>
              <a:t>PRESENTATIONS:</a:t>
            </a:r>
          </a:p>
          <a:p>
            <a:pPr marL="457200" lvl="1">
              <a:lnSpc>
                <a:spcPct val="107000"/>
              </a:lnSpc>
              <a:spcBef>
                <a:spcPts val="0"/>
              </a:spcBef>
            </a:pPr>
            <a:r>
              <a:rPr lang="en-CA" dirty="0"/>
              <a:t>Mr. Colin Hill</a:t>
            </a:r>
          </a:p>
          <a:p>
            <a:pPr marL="457200" lvl="1">
              <a:lnSpc>
                <a:spcPct val="107000"/>
              </a:lnSpc>
              <a:spcBef>
                <a:spcPts val="0"/>
              </a:spcBef>
            </a:pPr>
            <a:r>
              <a:rPr lang="en-CA" dirty="0"/>
              <a:t>Chairman, CEO and Co-Founder of Big Data</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ttps://www.gnshealthcare.com/wp-content/uploads/2018/09/Colin.png">
            <a:hlinkClick r:id="rId2"/>
            <a:extLst>
              <a:ext uri="{FF2B5EF4-FFF2-40B4-BE49-F238E27FC236}">
                <a16:creationId xmlns:a16="http://schemas.microsoft.com/office/drawing/2014/main" id="{2ADFCFCD-17D6-43C1-A278-F0617DDF4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289" y="0"/>
            <a:ext cx="6860857" cy="6860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arrow&#10;&#10;Description automatically generated">
            <a:extLst>
              <a:ext uri="{FF2B5EF4-FFF2-40B4-BE49-F238E27FC236}">
                <a16:creationId xmlns:a16="http://schemas.microsoft.com/office/drawing/2014/main" id="{01195A7D-6FB8-48A1-B147-4BC78431B0FF}"/>
              </a:ext>
            </a:extLst>
          </p:cNvPr>
          <p:cNvPicPr>
            <a:picLocks noChangeAspect="1"/>
          </p:cNvPicPr>
          <p:nvPr/>
        </p:nvPicPr>
        <p:blipFill rotWithShape="1">
          <a:blip r:embed="rId4">
            <a:extLst>
              <a:ext uri="{28A0092B-C50C-407E-A947-70E740481C1C}">
                <a14:useLocalDpi xmlns:a14="http://schemas.microsoft.com/office/drawing/2010/main" val="0"/>
              </a:ext>
            </a:extLst>
          </a:blip>
          <a:srcRect b="71139"/>
          <a:stretch/>
        </p:blipFill>
        <p:spPr>
          <a:xfrm>
            <a:off x="1" y="-34290"/>
            <a:ext cx="7578943" cy="1979270"/>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FAD91A0C-1B2C-4B5E-BE9C-0519C0FD61A9}"/>
              </a:ext>
            </a:extLst>
          </p:cNvPr>
          <p:cNvPicPr>
            <a:picLocks noChangeAspect="1"/>
          </p:cNvPicPr>
          <p:nvPr/>
        </p:nvPicPr>
        <p:blipFill rotWithShape="1">
          <a:blip r:embed="rId4">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401653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195310" y="365125"/>
            <a:ext cx="315849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p:txBody>
          <a:bodyPr>
            <a:normAutofit fontScale="55000" lnSpcReduction="20000"/>
          </a:bodyPr>
          <a:lstStyle/>
          <a:p>
            <a:pPr fontAlgn="base">
              <a:lnSpc>
                <a:spcPts val="1800"/>
              </a:lnSpc>
              <a:spcBef>
                <a:spcPts val="0"/>
              </a:spcBef>
            </a:pPr>
            <a:r>
              <a:rPr lang="en-US" sz="2800" b="1" dirty="0">
                <a:effectLst/>
                <a:latin typeface="Helvetica" panose="020B0604020202020204" pitchFamily="34" charset="0"/>
                <a:ea typeface="Times New Roman" panose="02020603050405020304" pitchFamily="18" charset="0"/>
                <a:cs typeface="Times New Roman" panose="02020603050405020304" pitchFamily="18" charset="0"/>
              </a:rPr>
              <a:t>Colin Hill </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is a leading voice in healthcare technology and precision medicine and brings impressive leadership experience in commercializing machine learning technologies in the biopharmaceutical and managed care industries. He co-founded GNS Healthcare, a leading AI-driven precision medicine company, in 2000 and has since served as Chairman &amp; CEO. In 2020 the company launched the </a:t>
            </a:r>
            <a:r>
              <a:rPr lang="en-US" sz="2800" i="1" dirty="0">
                <a:effectLst/>
                <a:latin typeface="Helvetica" panose="020B0604020202020204" pitchFamily="34" charset="0"/>
                <a:ea typeface="Times New Roman" panose="02020603050405020304" pitchFamily="18" charset="0"/>
                <a:cs typeface="Times New Roman" panose="02020603050405020304" pitchFamily="18" charset="0"/>
              </a:rPr>
              <a:t>in silico </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patient, a highly accurate computer model of disease.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0"/>
              </a:spcBef>
            </a:pP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Colin sits on board of </a:t>
            </a:r>
            <a:r>
              <a:rPr lang="en-US" sz="2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Biotelemetry Inc.</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 (NASDAQ: BEAT), the leading mobile health information company, and </a:t>
            </a:r>
            <a:r>
              <a:rPr lang="en-US" sz="2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PPD</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 Inc. (NASDAQ: PPD), a leading global contract research organization. He is also a founding board member of </a:t>
            </a:r>
            <a:r>
              <a:rPr lang="en-US" sz="2800" u="none" strike="noStrike" dirty="0" err="1">
                <a:effectLst/>
                <a:latin typeface="Helvetica"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TMed</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 (Transforming Medicine: The Elizabeth Kauffman Institute), a non-profit foundation (501c3) dedicated to the advancement of personalized medicine. In 2016, he was appointed by Massachusetts Governor Charlie Baker to the </a:t>
            </a:r>
            <a:r>
              <a:rPr lang="en-US" sz="2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Massachusetts Digital Health Council</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0"/>
              </a:spcBef>
            </a:pP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Colin was a founding member of the Board of Directors of </a:t>
            </a:r>
            <a:r>
              <a:rPr lang="en-US" sz="2800" dirty="0" err="1">
                <a:effectLst/>
                <a:latin typeface="Helvetica" panose="020B0604020202020204" pitchFamily="34" charset="0"/>
                <a:ea typeface="Times New Roman" panose="02020603050405020304" pitchFamily="18" charset="0"/>
                <a:cs typeface="Times New Roman" panose="02020603050405020304" pitchFamily="18" charset="0"/>
              </a:rPr>
              <a:t>AesRx</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 a biopharmaceutical company dedicated to the development of new treatments for sickle cell disease (acquired by Baxter in 2014). He was the founding chairman of O’Reilly Media’s Strata Rx in 2012, the first healthcare big data conference in the industry. In 2004, Colin was named to MIT Technology Review’s TR100 list of the top 100 innovators in the world under the age of 35.</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0"/>
              </a:spcBef>
            </a:pP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He is a frequent speaker at national and international scientific and industry conferences and has appeared in numerous publications and television programs, including The Wall Street Journal, CNBC Morning Call &amp; </a:t>
            </a:r>
            <a:r>
              <a:rPr lang="en-US" sz="2800" dirty="0" err="1">
                <a:effectLst/>
                <a:latin typeface="Helvetica" panose="020B0604020202020204" pitchFamily="34" charset="0"/>
                <a:ea typeface="Times New Roman" panose="02020603050405020304" pitchFamily="18" charset="0"/>
                <a:cs typeface="Times New Roman" panose="02020603050405020304" pitchFamily="18" charset="0"/>
              </a:rPr>
              <a:t>SquawkBox</a:t>
            </a: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 Nature, Boston Globe, Politico, Forbes, Wired, and The Economist.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0"/>
              </a:spcBef>
            </a:pPr>
            <a:r>
              <a:rPr lang="en-US" sz="2800" dirty="0">
                <a:effectLst/>
                <a:latin typeface="Helvetica" panose="020B0604020202020204" pitchFamily="34" charset="0"/>
                <a:ea typeface="Times New Roman" panose="02020603050405020304" pitchFamily="18" charset="0"/>
                <a:cs typeface="Times New Roman" panose="02020603050405020304" pitchFamily="18" charset="0"/>
              </a:rPr>
              <a:t>He graduated from Virginia Tech with a degree in physics and earned Master’s degrees in physics from both McGill University and Cornell University.</a:t>
            </a:r>
            <a:endParaRPr lang="en-CA" dirty="0"/>
          </a:p>
          <a:p>
            <a:pPr marL="0" marR="0" indent="0">
              <a:lnSpc>
                <a:spcPct val="107000"/>
              </a:lnSpc>
              <a:spcBef>
                <a:spcPts val="0"/>
              </a:spcBef>
              <a:spcAft>
                <a:spcPts val="800"/>
              </a:spcAft>
              <a:buNone/>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55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1282764" y="2011045"/>
            <a:ext cx="471678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1282764" y="3471545"/>
            <a:ext cx="4716780" cy="1603375"/>
          </a:xfrm>
        </p:spPr>
        <p:txBody>
          <a:bodyPr>
            <a:normAutofit fontScale="92500" lnSpcReduction="10000"/>
          </a:bodyPr>
          <a:lstStyle/>
          <a:p>
            <a:pPr marL="0" marR="0">
              <a:lnSpc>
                <a:spcPct val="107000"/>
              </a:lnSpc>
              <a:spcBef>
                <a:spcPts val="0"/>
              </a:spcBef>
              <a:spcAft>
                <a:spcPts val="0"/>
              </a:spcAft>
            </a:pPr>
            <a:r>
              <a:rPr lang="en-CA" dirty="0"/>
              <a:t>PRESENTATIONS:</a:t>
            </a:r>
          </a:p>
          <a:p>
            <a:pPr marL="457200" lvl="1">
              <a:lnSpc>
                <a:spcPct val="107000"/>
              </a:lnSpc>
              <a:spcBef>
                <a:spcPts val="0"/>
              </a:spcBef>
            </a:pPr>
            <a:r>
              <a:rPr lang="en-CA" dirty="0"/>
              <a:t>Ms. Chantal Carter</a:t>
            </a:r>
          </a:p>
          <a:p>
            <a:pPr marL="457200" lvl="1">
              <a:lnSpc>
                <a:spcPct val="107000"/>
              </a:lnSpc>
              <a:spcBef>
                <a:spcPts val="0"/>
              </a:spcBef>
            </a:pPr>
            <a:r>
              <a:rPr lang="en-CA" dirty="0"/>
              <a:t>Founder of Love and Nudes</a:t>
            </a:r>
          </a:p>
          <a:p>
            <a:pPr marL="0" marR="0" indent="0">
              <a:lnSpc>
                <a:spcPct val="107000"/>
              </a:lnSpc>
              <a:spcBef>
                <a:spcPts val="0"/>
              </a:spcBef>
              <a:spcAft>
                <a:spcPts val="0"/>
              </a:spcAft>
              <a:buNone/>
            </a:pPr>
            <a:r>
              <a:rPr lang="en-CA" dirty="0"/>
              <a:t> </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4" descr="A person posing for the camera&#10;&#10;Description automatically generated">
            <a:extLst>
              <a:ext uri="{FF2B5EF4-FFF2-40B4-BE49-F238E27FC236}">
                <a16:creationId xmlns:a16="http://schemas.microsoft.com/office/drawing/2014/main" id="{1E663617-C3A5-4E30-92D4-2C6948B16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518" y="14079"/>
            <a:ext cx="4581322" cy="6868632"/>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4308A7CF-F766-4FF4-9C58-0F1D7E0DBB9B}"/>
              </a:ext>
            </a:extLst>
          </p:cNvPr>
          <p:cNvPicPr>
            <a:picLocks noChangeAspect="1"/>
          </p:cNvPicPr>
          <p:nvPr/>
        </p:nvPicPr>
        <p:blipFill rotWithShape="1">
          <a:blip r:embed="rId3">
            <a:extLst>
              <a:ext uri="{28A0092B-C50C-407E-A947-70E740481C1C}">
                <a14:useLocalDpi xmlns:a14="http://schemas.microsoft.com/office/drawing/2010/main" val="0"/>
              </a:ext>
            </a:extLst>
          </a:blip>
          <a:srcRect b="71139"/>
          <a:stretch/>
        </p:blipFill>
        <p:spPr>
          <a:xfrm>
            <a:off x="0" y="0"/>
            <a:ext cx="7578943" cy="197927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2CE54575-CD59-4CA2-B792-5BCCEB7C0B34}"/>
              </a:ext>
            </a:extLst>
          </p:cNvPr>
          <p:cNvPicPr>
            <a:picLocks noChangeAspect="1"/>
          </p:cNvPicPr>
          <p:nvPr/>
        </p:nvPicPr>
        <p:blipFill rotWithShape="1">
          <a:blip r:embed="rId3">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19788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93AA-39D5-42D6-859C-87AAE38D02FF}"/>
              </a:ext>
            </a:extLst>
          </p:cNvPr>
          <p:cNvSpPr>
            <a:spLocks noGrp="1"/>
          </p:cNvSpPr>
          <p:nvPr>
            <p:ph type="title"/>
          </p:nvPr>
        </p:nvSpPr>
        <p:spPr>
          <a:xfrm>
            <a:off x="8644890" y="148907"/>
            <a:ext cx="2522220" cy="1325563"/>
          </a:xfrm>
        </p:spPr>
        <p:txBody>
          <a:bodyPr/>
          <a:lstStyle/>
          <a:p>
            <a:r>
              <a:rPr lang="en-CA" dirty="0"/>
              <a:t>7:00 P.M.</a:t>
            </a:r>
          </a:p>
        </p:txBody>
      </p:sp>
      <p:sp>
        <p:nvSpPr>
          <p:cNvPr id="3" name="Content Placeholder 2">
            <a:extLst>
              <a:ext uri="{FF2B5EF4-FFF2-40B4-BE49-F238E27FC236}">
                <a16:creationId xmlns:a16="http://schemas.microsoft.com/office/drawing/2014/main" id="{556BEEFE-FD9D-42B2-9830-1BE5FF16FF1F}"/>
              </a:ext>
            </a:extLst>
          </p:cNvPr>
          <p:cNvSpPr>
            <a:spLocks noGrp="1"/>
          </p:cNvSpPr>
          <p:nvPr>
            <p:ph idx="1"/>
          </p:nvPr>
        </p:nvSpPr>
        <p:spPr>
          <a:xfrm>
            <a:off x="1005840" y="2775267"/>
            <a:ext cx="8900160" cy="2346325"/>
          </a:xfrm>
        </p:spPr>
        <p:txBody>
          <a:bodyPr/>
          <a:lstStyle/>
          <a:p>
            <a:pPr marL="0" marR="0">
              <a:lnSpc>
                <a:spcPct val="107000"/>
              </a:lnSpc>
              <a:spcBef>
                <a:spcPts val="0"/>
              </a:spcBef>
              <a:spcAft>
                <a:spcPts val="800"/>
              </a:spcAft>
            </a:pPr>
            <a:r>
              <a:rPr lang="en-CA" sz="2800" b="1" dirty="0">
                <a:effectLst/>
                <a:latin typeface="Calibri" panose="020F0502020204030204" pitchFamily="34" charset="0"/>
                <a:ea typeface="Calibri" panose="020F0502020204030204" pitchFamily="34" charset="0"/>
                <a:cs typeface="Times New Roman" panose="02020603050405020304" pitchFamily="18" charset="0"/>
              </a:rPr>
              <a:t>Co-Hosts               </a:t>
            </a:r>
            <a:r>
              <a:rPr lang="en-CA" sz="2800" dirty="0">
                <a:effectLst/>
                <a:latin typeface="Calibri" panose="020F0502020204030204" pitchFamily="34" charset="0"/>
                <a:ea typeface="Calibri" panose="020F0502020204030204" pitchFamily="34" charset="0"/>
                <a:cs typeface="Times New Roman" panose="02020603050405020304" pitchFamily="18" charset="0"/>
              </a:rPr>
              <a:t>Ms. Erene Anthony &amp; Ms.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Devolyn</a:t>
            </a:r>
            <a:r>
              <a:rPr lang="en-CA" sz="2800" dirty="0">
                <a:effectLst/>
                <a:latin typeface="Calibri" panose="020F0502020204030204" pitchFamily="34" charset="0"/>
                <a:ea typeface="Calibri" panose="020F0502020204030204" pitchFamily="34" charset="0"/>
                <a:cs typeface="Times New Roman" panose="02020603050405020304" pitchFamily="18" charset="0"/>
              </a:rPr>
              <a:t> Carter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800" b="1" dirty="0">
                <a:effectLst/>
                <a:latin typeface="Calibri" panose="020F0502020204030204" pitchFamily="34" charset="0"/>
                <a:ea typeface="Calibri" panose="020F0502020204030204" pitchFamily="34" charset="0"/>
                <a:cs typeface="Times New Roman" panose="02020603050405020304" pitchFamily="18" charset="0"/>
              </a:rPr>
              <a:t>Welcome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800" b="1" dirty="0">
                <a:effectLst/>
                <a:latin typeface="Calibri" panose="020F0502020204030204" pitchFamily="34" charset="0"/>
                <a:ea typeface="Calibri" panose="020F0502020204030204" pitchFamily="34" charset="0"/>
                <a:cs typeface="Times New Roman" panose="02020603050405020304" pitchFamily="18" charset="0"/>
              </a:rPr>
              <a:t>MC                         </a:t>
            </a:r>
            <a:r>
              <a:rPr lang="en-CA" sz="2800" dirty="0">
                <a:effectLst/>
                <a:latin typeface="Calibri" panose="020F0502020204030204" pitchFamily="34" charset="0"/>
                <a:ea typeface="Calibri" panose="020F0502020204030204" pitchFamily="34" charset="0"/>
                <a:cs typeface="Times New Roman" panose="02020603050405020304" pitchFamily="18" charset="0"/>
              </a:rPr>
              <a:t>Mr.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Svens</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Telemaque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b="1" dirty="0">
                <a:latin typeface="Calibri" panose="020F0502020204030204" pitchFamily="34" charset="0"/>
                <a:cs typeface="Times New Roman" panose="02020603050405020304" pitchFamily="18" charset="0"/>
              </a:rPr>
              <a:t>PRAYER   </a:t>
            </a:r>
            <a:r>
              <a:rPr lang="en-CA" sz="2400" dirty="0">
                <a:effectLst/>
                <a:latin typeface="Calibri" panose="020F0502020204030204" pitchFamily="34" charset="0"/>
                <a:ea typeface="Calibri" panose="020F0502020204030204" pitchFamily="34" charset="0"/>
                <a:cs typeface="Times New Roman" panose="02020603050405020304" pitchFamily="18" charset="0"/>
              </a:rPr>
              <a:t>                 </a:t>
            </a:r>
            <a:r>
              <a:rPr lang="en-CA" dirty="0">
                <a:latin typeface="Calibri" panose="020F0502020204030204" pitchFamily="34" charset="0"/>
                <a:cs typeface="Times New Roman" panose="02020603050405020304" pitchFamily="18" charset="0"/>
              </a:rPr>
              <a:t>Ms. </a:t>
            </a:r>
            <a:r>
              <a:rPr lang="en-CA" dirty="0" err="1">
                <a:latin typeface="Calibri" panose="020F0502020204030204" pitchFamily="34" charset="0"/>
                <a:cs typeface="Times New Roman" panose="02020603050405020304" pitchFamily="18" charset="0"/>
              </a:rPr>
              <a:t>Veron</a:t>
            </a:r>
            <a:r>
              <a:rPr lang="en-CA" dirty="0">
                <a:latin typeface="Calibri" panose="020F0502020204030204" pitchFamily="34" charset="0"/>
                <a:cs typeface="Times New Roman" panose="02020603050405020304" pitchFamily="18" charset="0"/>
              </a:rPr>
              <a:t> Henry</a:t>
            </a:r>
          </a:p>
        </p:txBody>
      </p:sp>
    </p:spTree>
    <p:extLst>
      <p:ext uri="{BB962C8B-B14F-4D97-AF65-F5344CB8AC3E}">
        <p14:creationId xmlns:p14="http://schemas.microsoft.com/office/powerpoint/2010/main" val="233010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332470" y="365125"/>
            <a:ext cx="302133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en-US" sz="2400" b="1" dirty="0"/>
              <a:t>Chantal Carter </a:t>
            </a:r>
            <a:r>
              <a:rPr lang="en-US" sz="2400" dirty="0"/>
              <a:t>is an entrepreneur who has worked in the fashion industry for over 20 years as a</a:t>
            </a:r>
            <a:br>
              <a:rPr lang="en-US" sz="2400" dirty="0"/>
            </a:br>
            <a:r>
              <a:rPr lang="en-US" sz="2400" dirty="0"/>
              <a:t>Stylist, Image Consultant and Style Director of Style Magazine.</a:t>
            </a:r>
            <a:br>
              <a:rPr lang="en-US" sz="2400" dirty="0"/>
            </a:br>
            <a:endParaRPr lang="en-US" sz="2400" dirty="0"/>
          </a:p>
          <a:p>
            <a:pPr marL="0" indent="0" algn="l">
              <a:buNone/>
            </a:pPr>
            <a:r>
              <a:rPr lang="en-US" sz="2400" dirty="0"/>
              <a:t>She appreciates creating high-end simplicity in fashion and food. She displayed this talent as a</a:t>
            </a:r>
            <a:br>
              <a:rPr lang="en-US" sz="2400" dirty="0"/>
            </a:br>
            <a:r>
              <a:rPr lang="en-US" sz="2400" dirty="0"/>
              <a:t>contestant in the first episode of Four Weddings Canada, winning 1st place for her wedding.</a:t>
            </a:r>
          </a:p>
          <a:p>
            <a:pPr marL="0" indent="0" algn="l">
              <a:buNone/>
            </a:pPr>
            <a:br>
              <a:rPr lang="en-US" sz="2400" dirty="0"/>
            </a:br>
            <a:r>
              <a:rPr lang="en-US" sz="2400" dirty="0"/>
              <a:t>Chantal’s passion to uplift women of </a:t>
            </a:r>
            <a:r>
              <a:rPr lang="en-US" sz="2400" dirty="0" err="1"/>
              <a:t>colour</a:t>
            </a:r>
            <a:r>
              <a:rPr lang="en-US" sz="2400" dirty="0"/>
              <a:t> through fashion caused her to develop a diverse</a:t>
            </a:r>
            <a:br>
              <a:rPr lang="en-US" sz="2400" dirty="0"/>
            </a:br>
            <a:r>
              <a:rPr lang="en-US" sz="2400" dirty="0"/>
              <a:t>skin tone lingerie line called Love &amp; Nudes. This brand is more than just fashion, it’s also a</a:t>
            </a:r>
            <a:br>
              <a:rPr lang="en-US" sz="2400" dirty="0"/>
            </a:br>
            <a:r>
              <a:rPr lang="en-US" sz="2400" dirty="0"/>
              <a:t>social movement connecting women and celebrating the beauty of difference through social</a:t>
            </a:r>
            <a:br>
              <a:rPr lang="en-US" sz="2400" dirty="0"/>
            </a:br>
            <a:r>
              <a:rPr lang="en-US" sz="2400" dirty="0"/>
              <a:t>media and events.</a:t>
            </a:r>
          </a:p>
          <a:p>
            <a:pPr marL="0" indent="0" algn="l">
              <a:buNone/>
            </a:pPr>
            <a:br>
              <a:rPr lang="en-US" sz="2400" dirty="0"/>
            </a:br>
            <a:r>
              <a:rPr lang="en-US" sz="2400" dirty="0"/>
              <a:t>She believes apparel and cosmetics should be accessible to all in a manner which allows them</a:t>
            </a:r>
            <a:br>
              <a:rPr lang="en-US" sz="2400" dirty="0"/>
            </a:br>
            <a:r>
              <a:rPr lang="en-US" sz="2400" dirty="0"/>
              <a:t>to showcase their unique style and skin comfortably. Love &amp; Nudes has been featured in media outlets such as CBC, City Line Ebony Magazine, Elle, Chatelaine, Flare, Toronto Star and more.</a:t>
            </a:r>
          </a:p>
        </p:txBody>
      </p:sp>
    </p:spTree>
    <p:extLst>
      <p:ext uri="{BB962C8B-B14F-4D97-AF65-F5344CB8AC3E}">
        <p14:creationId xmlns:p14="http://schemas.microsoft.com/office/powerpoint/2010/main" val="410510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1266464" y="1997156"/>
            <a:ext cx="5504727"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1266464" y="3457656"/>
            <a:ext cx="5504727" cy="1473160"/>
          </a:xfrm>
        </p:spPr>
        <p:txBody>
          <a:bodyPr>
            <a:normAutofit/>
          </a:bodyPr>
          <a:lstStyle/>
          <a:p>
            <a:pPr marL="0" marR="0">
              <a:lnSpc>
                <a:spcPct val="107000"/>
              </a:lnSpc>
              <a:spcBef>
                <a:spcPts val="0"/>
              </a:spcBef>
              <a:spcAft>
                <a:spcPts val="0"/>
              </a:spcAft>
            </a:pPr>
            <a:r>
              <a:rPr lang="en-CA" dirty="0"/>
              <a:t>PRESENTATIONS:</a:t>
            </a:r>
          </a:p>
          <a:p>
            <a:pPr marL="457200" lvl="1">
              <a:lnSpc>
                <a:spcPct val="107000"/>
              </a:lnSpc>
              <a:spcBef>
                <a:spcPts val="0"/>
              </a:spcBef>
            </a:pPr>
            <a:r>
              <a:rPr lang="en-CA" dirty="0"/>
              <a:t>*Ada Moore Bursary. - Mr. Israel Dial</a:t>
            </a:r>
          </a:p>
          <a:p>
            <a:pPr marL="457200" lvl="1">
              <a:lnSpc>
                <a:spcPct val="107000"/>
              </a:lnSpc>
              <a:spcBef>
                <a:spcPts val="0"/>
              </a:spcBef>
            </a:pPr>
            <a:r>
              <a:rPr lang="en-CA" dirty="0"/>
              <a:t>*Sickle Cell Association  of Canada</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group of people posing for the camera&#10;&#10;Description automatically generated">
            <a:extLst>
              <a:ext uri="{FF2B5EF4-FFF2-40B4-BE49-F238E27FC236}">
                <a16:creationId xmlns:a16="http://schemas.microsoft.com/office/drawing/2014/main" id="{104ACB55-D6F8-46ED-9229-42A602D8010E}"/>
              </a:ext>
            </a:extLst>
          </p:cNvPr>
          <p:cNvPicPr>
            <a:picLocks noChangeAspect="1"/>
          </p:cNvPicPr>
          <p:nvPr/>
        </p:nvPicPr>
        <p:blipFill rotWithShape="1">
          <a:blip r:embed="rId2">
            <a:extLst>
              <a:ext uri="{28A0092B-C50C-407E-A947-70E740481C1C}">
                <a14:useLocalDpi xmlns:a14="http://schemas.microsoft.com/office/drawing/2010/main" val="0"/>
              </a:ext>
            </a:extLst>
          </a:blip>
          <a:srcRect l="898" t="7419" r="72531" b="70647"/>
          <a:stretch/>
        </p:blipFill>
        <p:spPr>
          <a:xfrm>
            <a:off x="7784683" y="558571"/>
            <a:ext cx="4111363" cy="5590769"/>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BB1E69F5-7502-4DD3-9337-A83AFCF1DBEC}"/>
              </a:ext>
            </a:extLst>
          </p:cNvPr>
          <p:cNvPicPr>
            <a:picLocks noChangeAspect="1"/>
          </p:cNvPicPr>
          <p:nvPr/>
        </p:nvPicPr>
        <p:blipFill rotWithShape="1">
          <a:blip r:embed="rId3">
            <a:extLst>
              <a:ext uri="{28A0092B-C50C-407E-A947-70E740481C1C}">
                <a14:useLocalDpi xmlns:a14="http://schemas.microsoft.com/office/drawing/2010/main" val="0"/>
              </a:ext>
            </a:extLst>
          </a:blip>
          <a:srcRect b="71139"/>
          <a:stretch/>
        </p:blipFill>
        <p:spPr>
          <a:xfrm>
            <a:off x="0" y="0"/>
            <a:ext cx="7578943" cy="1979270"/>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73AD00C0-3041-4EA3-8B74-6AD9F0423306}"/>
              </a:ext>
            </a:extLst>
          </p:cNvPr>
          <p:cNvPicPr>
            <a:picLocks noChangeAspect="1"/>
          </p:cNvPicPr>
          <p:nvPr/>
        </p:nvPicPr>
        <p:blipFill rotWithShape="1">
          <a:blip r:embed="rId3">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127260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229600" y="365125"/>
            <a:ext cx="312420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2617469"/>
            <a:ext cx="10515600" cy="3559493"/>
          </a:xfrm>
        </p:spPr>
        <p:txBody>
          <a:bodyPr>
            <a:normAutofit/>
          </a:bodyPr>
          <a:lstStyle/>
          <a:p>
            <a:pPr marL="0" marR="0">
              <a:lnSpc>
                <a:spcPct val="107000"/>
              </a:lnSpc>
              <a:spcBef>
                <a:spcPts val="0"/>
              </a:spcBef>
              <a:spcAft>
                <a:spcPts val="0"/>
              </a:spcAft>
            </a:pPr>
            <a:r>
              <a:rPr lang="en-CA" dirty="0"/>
              <a:t>ENTERTAINMENT</a:t>
            </a:r>
          </a:p>
          <a:p>
            <a:pPr marL="457200" lvl="1">
              <a:lnSpc>
                <a:spcPct val="107000"/>
              </a:lnSpc>
              <a:spcBef>
                <a:spcPts val="0"/>
              </a:spcBef>
            </a:pPr>
            <a:r>
              <a:rPr lang="en-CA" dirty="0"/>
              <a:t>STEELPAN: Ms. Fatima Wilson</a:t>
            </a:r>
          </a:p>
          <a:p>
            <a:pPr marL="457200" lvl="1">
              <a:lnSpc>
                <a:spcPct val="107000"/>
              </a:lnSpc>
              <a:spcBef>
                <a:spcPts val="0"/>
              </a:spcBef>
            </a:pPr>
            <a:endParaRPr lang="en-CA" dirty="0"/>
          </a:p>
          <a:p>
            <a:pPr marL="457200" lvl="1">
              <a:lnSpc>
                <a:spcPct val="107000"/>
              </a:lnSpc>
              <a:spcBef>
                <a:spcPts val="0"/>
              </a:spcBef>
            </a:pPr>
            <a:r>
              <a:rPr lang="en-CA" dirty="0"/>
              <a:t>SOLO: Ms. Mahalia James</a:t>
            </a:r>
          </a:p>
          <a:p>
            <a:pPr marL="457200" lvl="1">
              <a:lnSpc>
                <a:spcPct val="107000"/>
              </a:lnSpc>
              <a:spcBef>
                <a:spcPts val="0"/>
              </a:spcBef>
            </a:pPr>
            <a:endParaRPr lang="en-CA" dirty="0"/>
          </a:p>
          <a:p>
            <a:pPr marL="457200" lvl="1">
              <a:lnSpc>
                <a:spcPct val="107000"/>
              </a:lnSpc>
              <a:spcBef>
                <a:spcPts val="0"/>
              </a:spcBef>
            </a:pPr>
            <a:r>
              <a:rPr lang="en-CA" dirty="0"/>
              <a:t>DANCE  </a:t>
            </a:r>
            <a:r>
              <a:rPr lang="en-CA" dirty="0">
                <a:hlinkClick r:id="rId2"/>
              </a:rPr>
              <a:t>https://youtu.be/F45pPipm4uk</a:t>
            </a:r>
            <a:r>
              <a:rPr lang="en-CA" dirty="0"/>
              <a:t>          </a:t>
            </a:r>
          </a:p>
          <a:p>
            <a:pPr marL="228600" lvl="1" indent="0">
              <a:lnSpc>
                <a:spcPct val="107000"/>
              </a:lnSpc>
              <a:spcBef>
                <a:spcPts val="0"/>
              </a:spcBef>
              <a:spcAft>
                <a:spcPts val="800"/>
              </a:spcAft>
              <a:buNone/>
            </a:pPr>
            <a:r>
              <a:rPr lang="en-CA" dirty="0"/>
              <a:t>Antigua Independence Folk &amp; Heritage 2013</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posing for the camera&#10;&#10;Description automatically generated">
            <a:extLst>
              <a:ext uri="{FF2B5EF4-FFF2-40B4-BE49-F238E27FC236}">
                <a16:creationId xmlns:a16="http://schemas.microsoft.com/office/drawing/2014/main" id="{CDF600E1-95C6-41BB-910A-CD24DC393C14}"/>
              </a:ext>
            </a:extLst>
          </p:cNvPr>
          <p:cNvPicPr>
            <a:picLocks noChangeAspect="1"/>
          </p:cNvPicPr>
          <p:nvPr/>
        </p:nvPicPr>
        <p:blipFill rotWithShape="1">
          <a:blip r:embed="rId3">
            <a:extLst>
              <a:ext uri="{28A0092B-C50C-407E-A947-70E740481C1C}">
                <a14:useLocalDpi xmlns:a14="http://schemas.microsoft.com/office/drawing/2010/main" val="0"/>
              </a:ext>
            </a:extLst>
          </a:blip>
          <a:srcRect t="1005"/>
          <a:stretch/>
        </p:blipFill>
        <p:spPr>
          <a:xfrm>
            <a:off x="7537643" y="1458409"/>
            <a:ext cx="4477684" cy="4560425"/>
          </a:xfrm>
          <a:prstGeom prst="rect">
            <a:avLst/>
          </a:prstGeom>
        </p:spPr>
      </p:pic>
    </p:spTree>
    <p:extLst>
      <p:ext uri="{BB962C8B-B14F-4D97-AF65-F5344CB8AC3E}">
        <p14:creationId xmlns:p14="http://schemas.microsoft.com/office/powerpoint/2010/main" val="160671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38200" y="365125"/>
            <a:ext cx="1051560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1825625"/>
            <a:ext cx="10515600" cy="4351338"/>
          </a:xfrm>
        </p:spPr>
        <p:txBody>
          <a:bodyPr>
            <a:normAutofit/>
          </a:bodyPr>
          <a:lstStyle/>
          <a:p>
            <a:r>
              <a:rPr lang="en-CA" dirty="0"/>
              <a:t>MISSION STATEMENT:</a:t>
            </a:r>
          </a:p>
          <a:p>
            <a:pPr lvl="1"/>
            <a:r>
              <a:rPr lang="en-CA" dirty="0"/>
              <a:t>*Executive and Social Committee</a:t>
            </a:r>
          </a:p>
          <a:p>
            <a:pPr lvl="1"/>
            <a:r>
              <a:rPr lang="en-CA" dirty="0"/>
              <a:t>*Photo Slide of past events</a:t>
            </a:r>
          </a:p>
          <a:p>
            <a:pPr lvl="1"/>
            <a:r>
              <a:rPr lang="en-CA" dirty="0"/>
              <a:t>* Digital Booklet</a:t>
            </a:r>
          </a:p>
          <a:p>
            <a:pPr lvl="1"/>
            <a:endParaRPr lang="en-CA" dirty="0"/>
          </a:p>
          <a:p>
            <a:endParaRPr lang="en-CA" dirty="0"/>
          </a:p>
        </p:txBody>
      </p:sp>
    </p:spTree>
    <p:extLst>
      <p:ext uri="{BB962C8B-B14F-4D97-AF65-F5344CB8AC3E}">
        <p14:creationId xmlns:p14="http://schemas.microsoft.com/office/powerpoint/2010/main" val="2915826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0E444C6-2011-4320-AF76-6F9502AB7A74}"/>
              </a:ext>
            </a:extLst>
          </p:cNvPr>
          <p:cNvSpPr>
            <a:spLocks noGrp="1"/>
          </p:cNvSpPr>
          <p:nvPr>
            <p:ph type="title"/>
          </p:nvPr>
        </p:nvSpPr>
        <p:spPr>
          <a:xfrm>
            <a:off x="804998" y="798445"/>
            <a:ext cx="4803636" cy="1311664"/>
          </a:xfrm>
        </p:spPr>
        <p:txBody>
          <a:bodyPr>
            <a:normAutofit/>
          </a:bodyPr>
          <a:lstStyle/>
          <a:p>
            <a:r>
              <a:rPr lang="en-CA" b="1" dirty="0">
                <a:solidFill>
                  <a:srgbClr val="000000"/>
                </a:solidFill>
              </a:rPr>
              <a:t>Mahalia James </a:t>
            </a:r>
            <a:r>
              <a:rPr lang="en-CA" b="1" dirty="0" err="1">
                <a:solidFill>
                  <a:srgbClr val="000000"/>
                </a:solidFill>
              </a:rPr>
              <a:t>Marzucco</a:t>
            </a:r>
            <a:endParaRPr lang="en-CA" b="1" dirty="0">
              <a:solidFill>
                <a:srgbClr val="000000"/>
              </a:solidFill>
            </a:endParaRPr>
          </a:p>
        </p:txBody>
      </p:sp>
      <p:sp>
        <p:nvSpPr>
          <p:cNvPr id="3" name="Content Placeholder 2">
            <a:extLst>
              <a:ext uri="{FF2B5EF4-FFF2-40B4-BE49-F238E27FC236}">
                <a16:creationId xmlns:a16="http://schemas.microsoft.com/office/drawing/2014/main" id="{4C350F3A-E428-460D-9422-B22E29175B28}"/>
              </a:ext>
            </a:extLst>
          </p:cNvPr>
          <p:cNvSpPr>
            <a:spLocks noGrp="1"/>
          </p:cNvSpPr>
          <p:nvPr>
            <p:ph idx="1"/>
          </p:nvPr>
        </p:nvSpPr>
        <p:spPr>
          <a:xfrm>
            <a:off x="804997" y="2272143"/>
            <a:ext cx="4706803" cy="3788830"/>
          </a:xfrm>
        </p:spPr>
        <p:txBody>
          <a:bodyPr anchor="ctr">
            <a:normAutofit/>
          </a:bodyPr>
          <a:lstStyle/>
          <a:p>
            <a:r>
              <a:rPr lang="en-US" sz="2000" dirty="0">
                <a:solidFill>
                  <a:srgbClr val="000000"/>
                </a:solidFill>
              </a:rPr>
              <a:t> </a:t>
            </a:r>
          </a:p>
          <a:p>
            <a:endParaRPr lang="en-CA" sz="2000" dirty="0">
              <a:solidFill>
                <a:srgbClr val="000000"/>
              </a:solidFill>
            </a:endParaRPr>
          </a:p>
        </p:txBody>
      </p:sp>
      <p:sp>
        <p:nvSpPr>
          <p:cNvPr id="1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posing for a picture&#10;&#10;Description automatically generated">
            <a:extLst>
              <a:ext uri="{FF2B5EF4-FFF2-40B4-BE49-F238E27FC236}">
                <a16:creationId xmlns:a16="http://schemas.microsoft.com/office/drawing/2014/main" id="{1630C94C-7EBA-44EB-BB50-56F47EDB9DC0}"/>
              </a:ext>
            </a:extLst>
          </p:cNvPr>
          <p:cNvPicPr>
            <a:picLocks noChangeAspect="1"/>
          </p:cNvPicPr>
          <p:nvPr/>
        </p:nvPicPr>
        <p:blipFill rotWithShape="1">
          <a:blip r:embed="rId3">
            <a:extLst>
              <a:ext uri="{28A0092B-C50C-407E-A947-70E740481C1C}">
                <a14:useLocalDpi xmlns:a14="http://schemas.microsoft.com/office/drawing/2010/main" val="0"/>
              </a:ext>
            </a:extLst>
          </a:blip>
          <a:srcRect r="-1" b="2894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32062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49BB-F099-4F0B-B0F8-2DB2861FED08}"/>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E6B3B84-1E8A-4C60-AE4C-880FD211B21C}"/>
              </a:ext>
            </a:extLst>
          </p:cNvPr>
          <p:cNvSpPr>
            <a:spLocks noGrp="1"/>
          </p:cNvSpPr>
          <p:nvPr>
            <p:ph idx="1"/>
          </p:nvPr>
        </p:nvSpPr>
        <p:spPr/>
        <p:txBody>
          <a:bodyPr/>
          <a:lstStyle/>
          <a:p>
            <a:pPr marL="457200" lvl="1">
              <a:lnSpc>
                <a:spcPct val="107000"/>
              </a:lnSpc>
              <a:spcBef>
                <a:spcPts val="0"/>
              </a:spcBef>
            </a:pPr>
            <a:endParaRPr lang="en-CA" dirty="0"/>
          </a:p>
          <a:p>
            <a:pPr marL="457200" lvl="1">
              <a:lnSpc>
                <a:spcPct val="107000"/>
              </a:lnSpc>
              <a:spcBef>
                <a:spcPts val="0"/>
              </a:spcBef>
            </a:pPr>
            <a:endParaRPr lang="en-CA" dirty="0"/>
          </a:p>
          <a:p>
            <a:pPr marL="457200" lvl="1">
              <a:lnSpc>
                <a:spcPct val="107000"/>
              </a:lnSpc>
              <a:spcBef>
                <a:spcPts val="0"/>
              </a:spcBef>
            </a:pPr>
            <a:r>
              <a:rPr lang="en-CA" dirty="0"/>
              <a:t>DANCE  </a:t>
            </a:r>
            <a:r>
              <a:rPr lang="en-CA" dirty="0">
                <a:hlinkClick r:id="rId2"/>
              </a:rPr>
              <a:t>https://youtu.be/F45pPipm4uk</a:t>
            </a:r>
            <a:r>
              <a:rPr lang="en-CA" dirty="0"/>
              <a:t>          </a:t>
            </a:r>
          </a:p>
          <a:p>
            <a:pPr marL="228600" lvl="1" indent="0">
              <a:lnSpc>
                <a:spcPct val="107000"/>
              </a:lnSpc>
              <a:spcBef>
                <a:spcPts val="0"/>
              </a:spcBef>
              <a:spcAft>
                <a:spcPts val="800"/>
              </a:spcAft>
              <a:buNone/>
            </a:pPr>
            <a:r>
              <a:rPr lang="en-CA" dirty="0"/>
              <a:t>Antigua Independence Folk &amp; Heritage 2013</a:t>
            </a:r>
          </a:p>
          <a:p>
            <a:endParaRPr lang="en-CA" dirty="0"/>
          </a:p>
        </p:txBody>
      </p:sp>
    </p:spTree>
    <p:extLst>
      <p:ext uri="{BB962C8B-B14F-4D97-AF65-F5344CB8AC3E}">
        <p14:creationId xmlns:p14="http://schemas.microsoft.com/office/powerpoint/2010/main" val="215337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97A9-3C75-43CE-BFC1-81EB600C088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8AD190B-6869-4024-BEE3-41D1664BC052}"/>
              </a:ext>
            </a:extLst>
          </p:cNvPr>
          <p:cNvSpPr>
            <a:spLocks noGrp="1"/>
          </p:cNvSpPr>
          <p:nvPr>
            <p:ph idx="1"/>
          </p:nvPr>
        </p:nvSpPr>
        <p:spPr/>
        <p:txBody>
          <a:bodyPr/>
          <a:lstStyle/>
          <a:p>
            <a:pPr marL="0" marR="0" indent="0" algn="ctr">
              <a:lnSpc>
                <a:spcPct val="107000"/>
              </a:lnSpc>
              <a:spcBef>
                <a:spcPts val="0"/>
              </a:spcBef>
              <a:spcAft>
                <a:spcPts val="800"/>
              </a:spcAft>
              <a:buNone/>
            </a:pPr>
            <a:r>
              <a:rPr lang="en-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Mahalia James </a:t>
            </a:r>
            <a:r>
              <a:rPr lang="en-CA" sz="2400" b="1" dirty="0" err="1">
                <a:effectLst/>
                <a:latin typeface="Calibri" panose="020F0502020204030204" pitchFamily="34" charset="0"/>
                <a:ea typeface="Calibri" panose="020F0502020204030204" pitchFamily="34" charset="0"/>
                <a:cs typeface="Times New Roman" panose="02020603050405020304" pitchFamily="18" charset="0"/>
              </a:rPr>
              <a:t>Marzucco</a:t>
            </a:r>
            <a:r>
              <a:rPr lang="en-CA" sz="2400" b="1" dirty="0">
                <a:effectLst/>
                <a:latin typeface="Calibri" panose="020F0502020204030204" pitchFamily="34" charset="0"/>
                <a:ea typeface="Calibri" panose="020F0502020204030204" pitchFamily="34" charset="0"/>
                <a:cs typeface="Times New Roman" panose="02020603050405020304" pitchFamily="18" charset="0"/>
              </a:rPr>
              <a:t>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was born and raised in St. Vincent and the Grenadines, to proud</a:t>
            </a: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Parents Arthur Butler and Beryl James. She is the sixth of 10 siblings.</a:t>
            </a: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Mahalia migrated to Montreal Canada in December 1998. And is a devoted wife, mother and </a:t>
            </a: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Proud grandparent of Six beautiful grandchildren.</a:t>
            </a: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In 2000, she joined the Montreal West Church of God of Prophecy where she now serves as a </a:t>
            </a:r>
          </a:p>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Praise and Worship Leader, Children’s Church Teacher and Director of the Women’s and Outreach Ministry Department. And wants to pursue her goal as a writer.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56250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10;&#10;Description automatically generated">
            <a:extLst>
              <a:ext uri="{FF2B5EF4-FFF2-40B4-BE49-F238E27FC236}">
                <a16:creationId xmlns:a16="http://schemas.microsoft.com/office/drawing/2014/main" id="{8DF23689-F088-48E6-9235-CFB97F805D7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16200000">
            <a:off x="2572895" y="295212"/>
            <a:ext cx="7438017" cy="6132209"/>
          </a:xfrm>
        </p:spPr>
      </p:pic>
    </p:spTree>
    <p:extLst>
      <p:ext uri="{BB962C8B-B14F-4D97-AF65-F5344CB8AC3E}">
        <p14:creationId xmlns:p14="http://schemas.microsoft.com/office/powerpoint/2010/main" val="1060471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9184BB-7EB4-4688-930C-195F5FD36BD9}"/>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b="1" i="1" dirty="0"/>
              <a:t>Ms. Irma Johnson</a:t>
            </a:r>
            <a:br>
              <a:rPr lang="en-US" sz="5200" i="1" dirty="0"/>
            </a:br>
            <a:r>
              <a:rPr lang="en-US" sz="5200" i="1" dirty="0"/>
              <a:t>2019 Mother’s Day  </a:t>
            </a:r>
            <a:r>
              <a:rPr lang="en-US" sz="5200" i="1" dirty="0" err="1"/>
              <a:t>Honouree</a:t>
            </a:r>
            <a:endParaRPr lang="en-US" sz="5200" i="1" dirty="0"/>
          </a:p>
        </p:txBody>
      </p:sp>
      <p:pic>
        <p:nvPicPr>
          <p:cNvPr id="5" name="Content Placeholder 4" descr="A person sitting at a table&#10;&#10;Description automatically generated">
            <a:extLst>
              <a:ext uri="{FF2B5EF4-FFF2-40B4-BE49-F238E27FC236}">
                <a16:creationId xmlns:a16="http://schemas.microsoft.com/office/drawing/2014/main" id="{B7889110-F537-4118-A891-BAC0B43505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739"/>
          <a:stretch/>
        </p:blipFill>
        <p:spPr>
          <a:xfrm>
            <a:off x="20" y="10"/>
            <a:ext cx="4992985" cy="6857990"/>
          </a:xfrm>
          <a:prstGeom prst="rect">
            <a:avLst/>
          </a:prstGeom>
        </p:spPr>
      </p:pic>
    </p:spTree>
    <p:extLst>
      <p:ext uri="{BB962C8B-B14F-4D97-AF65-F5344CB8AC3E}">
        <p14:creationId xmlns:p14="http://schemas.microsoft.com/office/powerpoint/2010/main" val="1091721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22B84-5A6D-42AC-A1A6-6F83FE33D957}"/>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2400" b="1" dirty="0"/>
              <a:t>President, </a:t>
            </a:r>
            <a:r>
              <a:rPr lang="en-US" sz="2400" b="1" dirty="0" err="1"/>
              <a:t>Juleen</a:t>
            </a:r>
            <a:r>
              <a:rPr lang="en-US" sz="2400" b="1" dirty="0"/>
              <a:t> Barrington, Consul General- Ann Marie Layne and 2019 Special Presentation to Erickson </a:t>
            </a:r>
            <a:r>
              <a:rPr lang="en-US" sz="2400" b="1" dirty="0" err="1"/>
              <a:t>Skerritt</a:t>
            </a:r>
            <a:endParaRPr lang="en-US" sz="2400" b="1" dirty="0"/>
          </a:p>
        </p:txBody>
      </p:sp>
      <p:pic>
        <p:nvPicPr>
          <p:cNvPr id="5" name="Content Placeholder 4" descr="A group of people posing for the camera&#10;&#10;Description automatically generated">
            <a:extLst>
              <a:ext uri="{FF2B5EF4-FFF2-40B4-BE49-F238E27FC236}">
                <a16:creationId xmlns:a16="http://schemas.microsoft.com/office/drawing/2014/main" id="{F74D6A7F-1356-465B-A169-F1C25743A0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517"/>
          <a:stretch/>
        </p:blipFill>
        <p:spPr>
          <a:xfrm>
            <a:off x="5009505" y="10"/>
            <a:ext cx="7182495" cy="6857990"/>
          </a:xfrm>
          <a:prstGeom prst="rect">
            <a:avLst/>
          </a:prstGeom>
        </p:spPr>
      </p:pic>
    </p:spTree>
    <p:extLst>
      <p:ext uri="{BB962C8B-B14F-4D97-AF65-F5344CB8AC3E}">
        <p14:creationId xmlns:p14="http://schemas.microsoft.com/office/powerpoint/2010/main" val="126295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93AA-39D5-42D6-859C-87AAE38D02FF}"/>
              </a:ext>
            </a:extLst>
          </p:cNvPr>
          <p:cNvSpPr>
            <a:spLocks noGrp="1"/>
          </p:cNvSpPr>
          <p:nvPr>
            <p:ph type="title"/>
          </p:nvPr>
        </p:nvSpPr>
        <p:spPr>
          <a:xfrm>
            <a:off x="7886700" y="365125"/>
            <a:ext cx="3467100" cy="1325563"/>
          </a:xfrm>
        </p:spPr>
        <p:txBody>
          <a:bodyPr/>
          <a:lstStyle/>
          <a:p>
            <a:r>
              <a:rPr lang="en-CA" dirty="0"/>
              <a:t>7:00 P.M.</a:t>
            </a:r>
          </a:p>
        </p:txBody>
      </p:sp>
      <p:sp>
        <p:nvSpPr>
          <p:cNvPr id="3" name="Content Placeholder 2">
            <a:extLst>
              <a:ext uri="{FF2B5EF4-FFF2-40B4-BE49-F238E27FC236}">
                <a16:creationId xmlns:a16="http://schemas.microsoft.com/office/drawing/2014/main" id="{556BEEFE-FD9D-42B2-9830-1BE5FF16FF1F}"/>
              </a:ext>
            </a:extLst>
          </p:cNvPr>
          <p:cNvSpPr>
            <a:spLocks noGrp="1"/>
          </p:cNvSpPr>
          <p:nvPr>
            <p:ph idx="1"/>
          </p:nvPr>
        </p:nvSpPr>
        <p:spPr>
          <a:xfrm>
            <a:off x="838200" y="2034539"/>
            <a:ext cx="11049000" cy="4142423"/>
          </a:xfrm>
        </p:spPr>
        <p:txBody>
          <a:bodyPr>
            <a:normAutofit fontScale="85000" lnSpcReduction="20000"/>
          </a:bodyPr>
          <a:lstStyle/>
          <a:p>
            <a:pPr marL="0" indent="0">
              <a:buNone/>
            </a:pPr>
            <a:r>
              <a:rPr lang="en-CA" b="1" dirty="0"/>
              <a:t>Canada National Anthem:</a:t>
            </a:r>
            <a:r>
              <a:rPr lang="en-CA" sz="1800" u="none" strike="noStrike"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b="1" dirty="0"/>
          </a:p>
          <a:p>
            <a:pPr marL="0" indent="0">
              <a:buNone/>
            </a:pPr>
            <a:endParaRPr lang="en-CA" b="1" dirty="0"/>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O Canada! Our home and native land!</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True patriot love in all of us command.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Car ton bras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sait</a:t>
            </a:r>
            <a:r>
              <a:rPr lang="en-CA" sz="2800" dirty="0">
                <a:effectLst/>
                <a:latin typeface="Calibri" panose="020F0502020204030204" pitchFamily="34" charset="0"/>
                <a:ea typeface="Calibri" panose="020F0502020204030204" pitchFamily="34" charset="0"/>
                <a:cs typeface="Times New Roman" panose="02020603050405020304" pitchFamily="18" charset="0"/>
              </a:rPr>
              <a:t> porter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l’épée</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Il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sait</a:t>
            </a:r>
            <a:r>
              <a:rPr lang="en-CA" sz="2800" dirty="0">
                <a:effectLst/>
                <a:latin typeface="Calibri" panose="020F0502020204030204" pitchFamily="34" charset="0"/>
                <a:ea typeface="Calibri" panose="020F0502020204030204" pitchFamily="34" charset="0"/>
                <a:cs typeface="Times New Roman" panose="02020603050405020304" pitchFamily="18" charset="0"/>
              </a:rPr>
              <a:t> porter la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croix</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Ton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histoire</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est</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une</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épopée</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Des plus </a:t>
            </a:r>
            <a:r>
              <a:rPr lang="en-CA" sz="2800" dirty="0" err="1">
                <a:effectLst/>
                <a:latin typeface="Calibri" panose="020F0502020204030204" pitchFamily="34" charset="0"/>
                <a:ea typeface="Calibri" panose="020F0502020204030204" pitchFamily="34" charset="0"/>
                <a:cs typeface="Times New Roman" panose="02020603050405020304" pitchFamily="18" charset="0"/>
              </a:rPr>
              <a:t>brillants</a:t>
            </a:r>
            <a:r>
              <a:rPr lang="en-CA" sz="2800" dirty="0">
                <a:effectLst/>
                <a:latin typeface="Calibri" panose="020F0502020204030204" pitchFamily="34" charset="0"/>
                <a:ea typeface="Calibri" panose="020F0502020204030204" pitchFamily="34" charset="0"/>
                <a:cs typeface="Times New Roman" panose="02020603050405020304" pitchFamily="18" charset="0"/>
              </a:rPr>
              <a:t> exploits.</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God keep our land glorious and free!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O Canada, we stand on guard for thee. </a:t>
            </a:r>
          </a:p>
          <a:p>
            <a:pPr marL="0" marR="0" indent="0">
              <a:lnSpc>
                <a:spcPct val="110000"/>
              </a:lnSpc>
              <a:spcBef>
                <a:spcPts val="0"/>
              </a:spcBef>
              <a:spcAft>
                <a:spcPts val="0"/>
              </a:spcAft>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O Canada, we stand on guard for thee.</a:t>
            </a:r>
          </a:p>
        </p:txBody>
      </p:sp>
    </p:spTree>
    <p:extLst>
      <p:ext uri="{BB962C8B-B14F-4D97-AF65-F5344CB8AC3E}">
        <p14:creationId xmlns:p14="http://schemas.microsoft.com/office/powerpoint/2010/main" val="144261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22B84-5A6D-42AC-A1A6-6F83FE33D957}"/>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dirty="0"/>
              <a:t>Vermont  Summer Trip</a:t>
            </a:r>
            <a:br>
              <a:rPr lang="en-US" sz="5200" dirty="0"/>
            </a:br>
            <a:endParaRPr lang="en-US" sz="5200" dirty="0"/>
          </a:p>
        </p:txBody>
      </p:sp>
      <p:pic>
        <p:nvPicPr>
          <p:cNvPr id="5" name="Content Placeholder 4">
            <a:extLst>
              <a:ext uri="{FF2B5EF4-FFF2-40B4-BE49-F238E27FC236}">
                <a16:creationId xmlns:a16="http://schemas.microsoft.com/office/drawing/2014/main" id="{F74D6A7F-1356-465B-A169-F1C25743A0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194" b="14194"/>
          <a:stretch/>
        </p:blipFill>
        <p:spPr>
          <a:xfrm>
            <a:off x="5009505" y="10"/>
            <a:ext cx="7182495" cy="6857990"/>
          </a:xfrm>
          <a:prstGeom prst="rect">
            <a:avLst/>
          </a:prstGeom>
        </p:spPr>
      </p:pic>
    </p:spTree>
    <p:extLst>
      <p:ext uri="{BB962C8B-B14F-4D97-AF65-F5344CB8AC3E}">
        <p14:creationId xmlns:p14="http://schemas.microsoft.com/office/powerpoint/2010/main" val="251650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22B84-5A6D-42AC-A1A6-6F83FE33D957}"/>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dirty="0"/>
              <a:t>Enjoying the scenery of Vermont </a:t>
            </a:r>
            <a:r>
              <a:rPr lang="en-US" sz="5200" dirty="0" err="1"/>
              <a:t>Harbour</a:t>
            </a:r>
            <a:endParaRPr lang="en-US" sz="5200" dirty="0"/>
          </a:p>
        </p:txBody>
      </p:sp>
      <p:pic>
        <p:nvPicPr>
          <p:cNvPr id="5" name="Content Placeholder 4">
            <a:extLst>
              <a:ext uri="{FF2B5EF4-FFF2-40B4-BE49-F238E27FC236}">
                <a16:creationId xmlns:a16="http://schemas.microsoft.com/office/drawing/2014/main" id="{F74D6A7F-1356-465B-A169-F1C25743A0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194" b="14194"/>
          <a:stretch/>
        </p:blipFill>
        <p:spPr>
          <a:xfrm>
            <a:off x="5009505" y="10"/>
            <a:ext cx="7182495" cy="6857990"/>
          </a:xfrm>
          <a:prstGeom prst="rect">
            <a:avLst/>
          </a:prstGeom>
        </p:spPr>
      </p:pic>
    </p:spTree>
    <p:extLst>
      <p:ext uri="{BB962C8B-B14F-4D97-AF65-F5344CB8AC3E}">
        <p14:creationId xmlns:p14="http://schemas.microsoft.com/office/powerpoint/2010/main" val="58002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40B7-4E34-48C4-8A46-46908F4CA92A}"/>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dirty="0"/>
              <a:t>2018 Right Mr. Glenn Gomes- </a:t>
            </a:r>
            <a:r>
              <a:rPr lang="en-US" sz="3200" dirty="0" err="1"/>
              <a:t>Honouree</a:t>
            </a:r>
            <a:endParaRPr lang="en-US" sz="3200" dirty="0"/>
          </a:p>
        </p:txBody>
      </p:sp>
      <p:pic>
        <p:nvPicPr>
          <p:cNvPr id="5" name="Content Placeholder 4" descr="A group of people sitting at a table&#10;&#10;Description automatically generated">
            <a:extLst>
              <a:ext uri="{FF2B5EF4-FFF2-40B4-BE49-F238E27FC236}">
                <a16:creationId xmlns:a16="http://schemas.microsoft.com/office/drawing/2014/main" id="{3E9C67C6-CF44-4B7A-8B44-4A64C8F4EB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198" r="1"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50786423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49C1AA-6315-4A37-8198-119CF2178E05}"/>
              </a:ext>
            </a:extLst>
          </p:cNvPr>
          <p:cNvSpPr>
            <a:spLocks noGrp="1"/>
          </p:cNvSpPr>
          <p:nvPr>
            <p:ph type="title"/>
          </p:nvPr>
        </p:nvSpPr>
        <p:spPr>
          <a:xfrm>
            <a:off x="6597569" y="1085850"/>
            <a:ext cx="4756225" cy="2809467"/>
          </a:xfrm>
          <a:noFill/>
        </p:spPr>
        <p:txBody>
          <a:bodyPr vert="horz" lIns="91440" tIns="45720" rIns="91440" bIns="45720" rtlCol="0" anchor="b">
            <a:normAutofit/>
          </a:bodyPr>
          <a:lstStyle/>
          <a:p>
            <a:r>
              <a:rPr lang="en-US" sz="4800" b="1" dirty="0"/>
              <a:t>Ada Moore </a:t>
            </a:r>
            <a:br>
              <a:rPr lang="en-US" sz="4800" b="1" dirty="0"/>
            </a:br>
            <a:r>
              <a:rPr lang="en-US" sz="4800" b="1" dirty="0"/>
              <a:t>Bursary Recipients</a:t>
            </a:r>
          </a:p>
        </p:txBody>
      </p:sp>
      <p:pic>
        <p:nvPicPr>
          <p:cNvPr id="5" name="Content Placeholder 4" descr="A group of people posing for the camera&#10;&#10;Description automatically generated">
            <a:extLst>
              <a:ext uri="{FF2B5EF4-FFF2-40B4-BE49-F238E27FC236}">
                <a16:creationId xmlns:a16="http://schemas.microsoft.com/office/drawing/2014/main" id="{CB71E139-5917-45C2-9274-CA143A2209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301" b="26064"/>
          <a:stretch/>
        </p:blipFill>
        <p:spPr>
          <a:xfrm>
            <a:off x="0" y="-38261"/>
            <a:ext cx="6096000" cy="6896262"/>
          </a:xfrm>
          <a:prstGeom prst="rect">
            <a:avLst/>
          </a:prstGeom>
        </p:spPr>
      </p:pic>
    </p:spTree>
    <p:extLst>
      <p:ext uri="{BB962C8B-B14F-4D97-AF65-F5344CB8AC3E}">
        <p14:creationId xmlns:p14="http://schemas.microsoft.com/office/powerpoint/2010/main" val="171056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49C1AA-6315-4A37-8198-119CF2178E05}"/>
              </a:ext>
            </a:extLst>
          </p:cNvPr>
          <p:cNvSpPr>
            <a:spLocks noGrp="1"/>
          </p:cNvSpPr>
          <p:nvPr>
            <p:ph type="title"/>
          </p:nvPr>
        </p:nvSpPr>
        <p:spPr>
          <a:xfrm>
            <a:off x="6597569" y="552182"/>
            <a:ext cx="4756225" cy="3343135"/>
          </a:xfrm>
          <a:noFill/>
        </p:spPr>
        <p:txBody>
          <a:bodyPr vert="horz" lIns="91440" tIns="45720" rIns="91440" bIns="45720" rtlCol="0" anchor="b">
            <a:normAutofit/>
          </a:bodyPr>
          <a:lstStyle/>
          <a:p>
            <a:r>
              <a:rPr lang="en-US" sz="5200" b="1" dirty="0"/>
              <a:t>Black History Month Display at St Mary’s Hospital</a:t>
            </a:r>
          </a:p>
        </p:txBody>
      </p:sp>
      <p:pic>
        <p:nvPicPr>
          <p:cNvPr id="5" name="Content Placeholder 4">
            <a:extLst>
              <a:ext uri="{FF2B5EF4-FFF2-40B4-BE49-F238E27FC236}">
                <a16:creationId xmlns:a16="http://schemas.microsoft.com/office/drawing/2014/main" id="{CB71E139-5917-45C2-9274-CA143A2209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831" r="16831"/>
          <a:stretch/>
        </p:blipFill>
        <p:spPr>
          <a:xfrm>
            <a:off x="0" y="-38261"/>
            <a:ext cx="6096000" cy="6896262"/>
          </a:xfrm>
          <a:prstGeom prst="rect">
            <a:avLst/>
          </a:prstGeom>
        </p:spPr>
      </p:pic>
    </p:spTree>
    <p:extLst>
      <p:ext uri="{BB962C8B-B14F-4D97-AF65-F5344CB8AC3E}">
        <p14:creationId xmlns:p14="http://schemas.microsoft.com/office/powerpoint/2010/main" val="481138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1198181" y="526591"/>
            <a:ext cx="9795638" cy="1114380"/>
          </a:xfrm>
        </p:spPr>
        <p:txBody>
          <a:bodyPr vert="horz" lIns="91440" tIns="45720" rIns="91440" bIns="45720" rtlCol="0" anchor="b">
            <a:normAutofit/>
          </a:bodyPr>
          <a:lstStyle/>
          <a:p>
            <a:pPr algn="ctr"/>
            <a:r>
              <a:rPr lang="en-US" sz="5200" dirty="0"/>
              <a:t>7:00 P.M.</a:t>
            </a:r>
          </a:p>
        </p:txBody>
      </p:sp>
      <p:pic>
        <p:nvPicPr>
          <p:cNvPr id="4" name="Picture 3">
            <a:extLst>
              <a:ext uri="{FF2B5EF4-FFF2-40B4-BE49-F238E27FC236}">
                <a16:creationId xmlns:a16="http://schemas.microsoft.com/office/drawing/2014/main" id="{6F5B8F13-A674-437E-861C-291C68125F1A}"/>
              </a:ext>
            </a:extLst>
          </p:cNvPr>
          <p:cNvPicPr>
            <a:picLocks noChangeAspect="1"/>
          </p:cNvPicPr>
          <p:nvPr/>
        </p:nvPicPr>
        <p:blipFill rotWithShape="1">
          <a:blip r:embed="rId2"/>
          <a:srcRect t="13803"/>
          <a:stretch/>
        </p:blipFill>
        <p:spPr>
          <a:xfrm>
            <a:off x="863840" y="2957665"/>
            <a:ext cx="4463049" cy="3346376"/>
          </a:xfrm>
          <a:prstGeom prst="rect">
            <a:avLst/>
          </a:prstGeom>
        </p:spPr>
      </p:pic>
      <p:pic>
        <p:nvPicPr>
          <p:cNvPr id="5" name="Picture 4">
            <a:extLst>
              <a:ext uri="{FF2B5EF4-FFF2-40B4-BE49-F238E27FC236}">
                <a16:creationId xmlns:a16="http://schemas.microsoft.com/office/drawing/2014/main" id="{D724FE2E-8CBC-4387-AC68-C7CC2FAF709E}"/>
              </a:ext>
            </a:extLst>
          </p:cNvPr>
          <p:cNvPicPr>
            <a:picLocks noChangeAspect="1"/>
          </p:cNvPicPr>
          <p:nvPr/>
        </p:nvPicPr>
        <p:blipFill rotWithShape="1">
          <a:blip r:embed="rId2"/>
          <a:srcRect t="13803"/>
          <a:stretch/>
        </p:blipFill>
        <p:spPr>
          <a:xfrm>
            <a:off x="6865111" y="2957665"/>
            <a:ext cx="4463049" cy="3346376"/>
          </a:xfrm>
          <a:prstGeom prst="rect">
            <a:avLst/>
          </a:prstGeom>
        </p:spPr>
      </p:pic>
      <p:sp>
        <p:nvSpPr>
          <p:cNvPr id="7" name="Rectangle 6">
            <a:extLst>
              <a:ext uri="{FF2B5EF4-FFF2-40B4-BE49-F238E27FC236}">
                <a16:creationId xmlns:a16="http://schemas.microsoft.com/office/drawing/2014/main" id="{2B6E450D-9BB3-4B6E-9873-E2EC8BF0754F}"/>
              </a:ext>
            </a:extLst>
          </p:cNvPr>
          <p:cNvSpPr/>
          <p:nvPr/>
        </p:nvSpPr>
        <p:spPr>
          <a:xfrm>
            <a:off x="7974957" y="1531620"/>
            <a:ext cx="3935103" cy="3595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CA" sz="5400" b="1" dirty="0">
                <a:solidFill>
                  <a:srgbClr val="FF0000"/>
                </a:solidFill>
                <a:latin typeface="Edwardian Script ITC" panose="030303020407070D0804" pitchFamily="66" charset="0"/>
              </a:rPr>
              <a:t>Congratulations&amp; Best Wishes</a:t>
            </a:r>
          </a:p>
        </p:txBody>
      </p:sp>
      <p:sp>
        <p:nvSpPr>
          <p:cNvPr id="8" name="TextBox 7">
            <a:extLst>
              <a:ext uri="{FF2B5EF4-FFF2-40B4-BE49-F238E27FC236}">
                <a16:creationId xmlns:a16="http://schemas.microsoft.com/office/drawing/2014/main" id="{5D12ACFE-51A7-4ACA-A276-CC81DA88530B}"/>
              </a:ext>
            </a:extLst>
          </p:cNvPr>
          <p:cNvSpPr txBox="1"/>
          <p:nvPr/>
        </p:nvSpPr>
        <p:spPr>
          <a:xfrm>
            <a:off x="3048953" y="3244334"/>
            <a:ext cx="6097904" cy="369332"/>
          </a:xfrm>
          <a:prstGeom prst="rect">
            <a:avLst/>
          </a:prstGeom>
          <a:noFill/>
        </p:spPr>
        <p:txBody>
          <a:bodyPr wrap="square">
            <a:spAutoFit/>
          </a:bodyPr>
          <a:lstStyle/>
          <a:p>
            <a:r>
              <a:rPr lang="en-CA" sz="1800" b="1" dirty="0">
                <a:solidFill>
                  <a:srgbClr val="FF0000"/>
                </a:solidFill>
                <a:latin typeface="Edwardian Script ITC" panose="030303020407070D0804" pitchFamily="66" charset="0"/>
              </a:rPr>
              <a:t> </a:t>
            </a:r>
            <a:endParaRPr lang="en-CA" dirty="0"/>
          </a:p>
        </p:txBody>
      </p:sp>
    </p:spTree>
    <p:extLst>
      <p:ext uri="{BB962C8B-B14F-4D97-AF65-F5344CB8AC3E}">
        <p14:creationId xmlns:p14="http://schemas.microsoft.com/office/powerpoint/2010/main" val="1304224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069580" y="365125"/>
            <a:ext cx="328422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p:txBody>
          <a:bodyPr>
            <a:normAutofit/>
          </a:bodyPr>
          <a:lstStyle/>
          <a:p>
            <a:pPr marL="0" marR="0">
              <a:lnSpc>
                <a:spcPct val="107000"/>
              </a:lnSpc>
              <a:spcBef>
                <a:spcPts val="0"/>
              </a:spcBef>
              <a:spcAft>
                <a:spcPts val="0"/>
              </a:spcAft>
            </a:pPr>
            <a:r>
              <a:rPr lang="en-CA" dirty="0"/>
              <a:t>PATRONS:</a:t>
            </a:r>
          </a:p>
          <a:p>
            <a:pPr marL="457200" lvl="1">
              <a:lnSpc>
                <a:spcPct val="107000"/>
              </a:lnSpc>
              <a:spcBef>
                <a:spcPts val="0"/>
              </a:spcBef>
            </a:pPr>
            <a:r>
              <a:rPr lang="en-CA" dirty="0"/>
              <a:t>*Ads</a:t>
            </a:r>
          </a:p>
          <a:p>
            <a:pPr marL="0" marR="0" indent="0">
              <a:lnSpc>
                <a:spcPct val="107000"/>
              </a:lnSpc>
              <a:spcBef>
                <a:spcPts val="0"/>
              </a:spcBef>
              <a:spcAft>
                <a:spcPts val="0"/>
              </a:spcAft>
              <a:buNone/>
            </a:pPr>
            <a:r>
              <a:rPr lang="en-CA" dirty="0"/>
              <a:t> </a:t>
            </a:r>
          </a:p>
          <a:p>
            <a:pPr marL="0" marR="0" indent="0">
              <a:lnSpc>
                <a:spcPct val="107000"/>
              </a:lnSpc>
              <a:spcBef>
                <a:spcPts val="0"/>
              </a:spcBef>
              <a:spcAft>
                <a:spcPts val="0"/>
              </a:spcAft>
              <a:buNone/>
            </a:pPr>
            <a:endParaRPr lang="en-CA" dirty="0"/>
          </a:p>
          <a:p>
            <a:pPr marL="0" marR="0">
              <a:lnSpc>
                <a:spcPct val="107000"/>
              </a:lnSpc>
              <a:spcBef>
                <a:spcPts val="0"/>
              </a:spcBef>
              <a:spcAft>
                <a:spcPts val="0"/>
              </a:spcAft>
            </a:pPr>
            <a:r>
              <a:rPr lang="en-CA" dirty="0"/>
              <a:t>THANK YOU:</a:t>
            </a:r>
          </a:p>
          <a:p>
            <a:pPr marL="0" marR="0" indent="0">
              <a:lnSpc>
                <a:spcPct val="107000"/>
              </a:lnSpc>
              <a:spcBef>
                <a:spcPts val="0"/>
              </a:spcBef>
              <a:spcAft>
                <a:spcPts val="0"/>
              </a:spcAft>
              <a:buNone/>
            </a:pPr>
            <a:r>
              <a:rPr lang="en-CA" dirty="0"/>
              <a:t> </a:t>
            </a:r>
          </a:p>
          <a:p>
            <a:pPr marL="0" marR="0">
              <a:lnSpc>
                <a:spcPct val="107000"/>
              </a:lnSpc>
              <a:spcBef>
                <a:spcPts val="0"/>
              </a:spcBef>
              <a:spcAft>
                <a:spcPts val="0"/>
              </a:spcAft>
            </a:pPr>
            <a:r>
              <a:rPr lang="en-CA" dirty="0"/>
              <a:t>LET THE DANCE BEGIN!</a:t>
            </a:r>
          </a:p>
          <a:p>
            <a:pPr marL="0" marR="0">
              <a:lnSpc>
                <a:spcPct val="107000"/>
              </a:lnSpc>
              <a:spcBef>
                <a:spcPts val="0"/>
              </a:spcBef>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27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65C4-5F8C-4EC5-BBE6-8F3AA19983D8}"/>
              </a:ext>
            </a:extLst>
          </p:cNvPr>
          <p:cNvSpPr>
            <a:spLocks noGrp="1"/>
          </p:cNvSpPr>
          <p:nvPr>
            <p:ph type="title"/>
          </p:nvPr>
        </p:nvSpPr>
        <p:spPr>
          <a:xfrm>
            <a:off x="8107680" y="153192"/>
            <a:ext cx="2807970" cy="1325563"/>
          </a:xfrm>
        </p:spPr>
        <p:txBody>
          <a:bodyPr/>
          <a:lstStyle/>
          <a:p>
            <a:r>
              <a:rPr lang="en-CA" dirty="0"/>
              <a:t>7:00 P.M.</a:t>
            </a:r>
          </a:p>
        </p:txBody>
      </p:sp>
      <p:sp>
        <p:nvSpPr>
          <p:cNvPr id="3" name="Content Placeholder 2">
            <a:extLst>
              <a:ext uri="{FF2B5EF4-FFF2-40B4-BE49-F238E27FC236}">
                <a16:creationId xmlns:a16="http://schemas.microsoft.com/office/drawing/2014/main" id="{0E58C58E-D40A-4D5C-9AC2-A1B1204C2B11}"/>
              </a:ext>
            </a:extLst>
          </p:cNvPr>
          <p:cNvSpPr>
            <a:spLocks noGrp="1"/>
          </p:cNvSpPr>
          <p:nvPr>
            <p:ph idx="1"/>
          </p:nvPr>
        </p:nvSpPr>
        <p:spPr>
          <a:xfrm>
            <a:off x="826168" y="1897380"/>
            <a:ext cx="10515600" cy="4807428"/>
          </a:xfrm>
        </p:spPr>
        <p:txBody>
          <a:bodyPr>
            <a:normAutofit/>
          </a:bodyPr>
          <a:lstStyle/>
          <a:p>
            <a:pPr marL="0" indent="0">
              <a:buNone/>
            </a:pPr>
            <a:r>
              <a:rPr lang="en-CA" b="1" dirty="0"/>
              <a:t>Antigua &amp; Barbuda National Anthem: </a:t>
            </a:r>
            <a:r>
              <a:rPr lang="en-CA" dirty="0"/>
              <a:t> </a:t>
            </a:r>
          </a:p>
          <a:p>
            <a:pPr marL="0" marR="0" indent="0">
              <a:lnSpc>
                <a:spcPct val="107000"/>
              </a:lnSpc>
              <a:spcBef>
                <a:spcPts val="0"/>
              </a:spcBef>
              <a:spcAft>
                <a:spcPts val="800"/>
              </a:spcAft>
              <a:buNone/>
            </a:pPr>
            <a:endParaRPr lang="en-CA"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Fair Antigua and Barbuda</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We thy sons and daughters stand,</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Strong and firm in peace or danger</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To safe guard our native land.</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We commit ourselves to building</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 true nation brave and free.</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Ever striving ever seeking</a:t>
            </a:r>
            <a:b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br>
            <a:r>
              <a:rPr lang="en-CA" sz="24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Dwell in love and unity.</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https://youtu.be/LUUYFbhydwE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64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65C4-5F8C-4EC5-BBE6-8F3AA19983D8}"/>
              </a:ext>
            </a:extLst>
          </p:cNvPr>
          <p:cNvSpPr>
            <a:spLocks noGrp="1"/>
          </p:cNvSpPr>
          <p:nvPr>
            <p:ph type="title"/>
          </p:nvPr>
        </p:nvSpPr>
        <p:spPr>
          <a:xfrm>
            <a:off x="8107680" y="153192"/>
            <a:ext cx="2807970" cy="1325563"/>
          </a:xfrm>
        </p:spPr>
        <p:txBody>
          <a:bodyPr/>
          <a:lstStyle/>
          <a:p>
            <a:r>
              <a:rPr lang="en-CA" dirty="0"/>
              <a:t>7:00 P.M.</a:t>
            </a:r>
          </a:p>
        </p:txBody>
      </p:sp>
      <p:sp>
        <p:nvSpPr>
          <p:cNvPr id="3" name="Content Placeholder 2">
            <a:extLst>
              <a:ext uri="{FF2B5EF4-FFF2-40B4-BE49-F238E27FC236}">
                <a16:creationId xmlns:a16="http://schemas.microsoft.com/office/drawing/2014/main" id="{0E58C58E-D40A-4D5C-9AC2-A1B1204C2B11}"/>
              </a:ext>
            </a:extLst>
          </p:cNvPr>
          <p:cNvSpPr>
            <a:spLocks noGrp="1"/>
          </p:cNvSpPr>
          <p:nvPr>
            <p:ph idx="1"/>
          </p:nvPr>
        </p:nvSpPr>
        <p:spPr>
          <a:xfrm>
            <a:off x="826168" y="1897380"/>
            <a:ext cx="10515600" cy="4807428"/>
          </a:xfrm>
        </p:spPr>
        <p:txBody>
          <a:bodyPr>
            <a:normAutofit/>
          </a:bodyPr>
          <a:lstStyle/>
          <a:p>
            <a:pPr marL="0" marR="0">
              <a:lnSpc>
                <a:spcPct val="107000"/>
              </a:lnSpc>
              <a:spcBef>
                <a:spcPts val="0"/>
              </a:spcBef>
              <a:spcAft>
                <a:spcPts val="800"/>
              </a:spcAft>
            </a:pPr>
            <a:r>
              <a:rPr lang="en-CA" sz="26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Prime Minister’s Message      </a:t>
            </a:r>
            <a:r>
              <a:rPr lang="en-CA" sz="26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26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Hon Gaston Browne</a:t>
            </a: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4" name="Picture 3">
            <a:extLst>
              <a:ext uri="{FF2B5EF4-FFF2-40B4-BE49-F238E27FC236}">
                <a16:creationId xmlns:a16="http://schemas.microsoft.com/office/drawing/2014/main" id="{BAA135CE-7260-488A-84E6-32DCC07B4D36}"/>
              </a:ext>
            </a:extLst>
          </p:cNvPr>
          <p:cNvPicPr>
            <a:picLocks noChangeAspect="1"/>
          </p:cNvPicPr>
          <p:nvPr/>
        </p:nvPicPr>
        <p:blipFill>
          <a:blip r:embed="rId2"/>
          <a:stretch>
            <a:fillRect/>
          </a:stretch>
        </p:blipFill>
        <p:spPr>
          <a:xfrm>
            <a:off x="8201146" y="2120888"/>
            <a:ext cx="3339135" cy="3495653"/>
          </a:xfrm>
          <a:prstGeom prst="rect">
            <a:avLst/>
          </a:prstGeom>
        </p:spPr>
      </p:pic>
      <p:pic>
        <p:nvPicPr>
          <p:cNvPr id="5" name="Picture 4">
            <a:extLst>
              <a:ext uri="{FF2B5EF4-FFF2-40B4-BE49-F238E27FC236}">
                <a16:creationId xmlns:a16="http://schemas.microsoft.com/office/drawing/2014/main" id="{C303D5EC-0545-42ED-ABF4-340C3EEA23CD}"/>
              </a:ext>
            </a:extLst>
          </p:cNvPr>
          <p:cNvPicPr>
            <a:picLocks noChangeAspect="1"/>
          </p:cNvPicPr>
          <p:nvPr/>
        </p:nvPicPr>
        <p:blipFill>
          <a:blip r:embed="rId3"/>
          <a:stretch>
            <a:fillRect/>
          </a:stretch>
        </p:blipFill>
        <p:spPr>
          <a:xfrm>
            <a:off x="1957472" y="3208957"/>
            <a:ext cx="2642995" cy="2890777"/>
          </a:xfrm>
          <a:prstGeom prst="rect">
            <a:avLst/>
          </a:prstGeom>
        </p:spPr>
      </p:pic>
    </p:spTree>
    <p:extLst>
      <p:ext uri="{BB962C8B-B14F-4D97-AF65-F5344CB8AC3E}">
        <p14:creationId xmlns:p14="http://schemas.microsoft.com/office/powerpoint/2010/main" val="102450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38200" y="2290178"/>
            <a:ext cx="4632158"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3750678"/>
            <a:ext cx="4632158" cy="1094038"/>
          </a:xfrm>
        </p:spPr>
        <p:txBody>
          <a:bodyPr>
            <a:normAutofit/>
          </a:bodyPr>
          <a:lstStyle/>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Consul- General’s Message</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Ms. Ann Marie Layne</a:t>
            </a:r>
          </a:p>
        </p:txBody>
      </p:sp>
      <p:pic>
        <p:nvPicPr>
          <p:cNvPr id="4" name="Picture 3" descr="A picture containing arrow&#10;&#10;Description automatically generated">
            <a:extLst>
              <a:ext uri="{FF2B5EF4-FFF2-40B4-BE49-F238E27FC236}">
                <a16:creationId xmlns:a16="http://schemas.microsoft.com/office/drawing/2014/main" id="{93FD56D8-F420-40A2-8489-D505E1A61233}"/>
              </a:ext>
            </a:extLst>
          </p:cNvPr>
          <p:cNvPicPr>
            <a:picLocks noChangeAspect="1"/>
          </p:cNvPicPr>
          <p:nvPr/>
        </p:nvPicPr>
        <p:blipFill rotWithShape="1">
          <a:blip r:embed="rId2">
            <a:extLst>
              <a:ext uri="{28A0092B-C50C-407E-A947-70E740481C1C}">
                <a14:useLocalDpi xmlns:a14="http://schemas.microsoft.com/office/drawing/2010/main" val="0"/>
              </a:ext>
            </a:extLst>
          </a:blip>
          <a:srcRect b="71139"/>
          <a:stretch/>
        </p:blipFill>
        <p:spPr>
          <a:xfrm>
            <a:off x="-64169" y="0"/>
            <a:ext cx="7578943" cy="1979270"/>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76E68403-05DF-4E37-A659-C257053B9F20}"/>
              </a:ext>
            </a:extLst>
          </p:cNvPr>
          <p:cNvPicPr>
            <a:picLocks noChangeAspect="1"/>
          </p:cNvPicPr>
          <p:nvPr/>
        </p:nvPicPr>
        <p:blipFill rotWithShape="1">
          <a:blip r:embed="rId2">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pic>
        <p:nvPicPr>
          <p:cNvPr id="11" name="Picture 10" descr="A person smiling for the camera&#10;&#10;Description automatically generated">
            <a:extLst>
              <a:ext uri="{FF2B5EF4-FFF2-40B4-BE49-F238E27FC236}">
                <a16:creationId xmlns:a16="http://schemas.microsoft.com/office/drawing/2014/main" id="{83D322A1-7E8A-4F39-B5FE-A65500310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704" y="-1"/>
            <a:ext cx="4567814" cy="6854399"/>
          </a:xfrm>
          <a:prstGeom prst="rect">
            <a:avLst/>
          </a:prstGeom>
        </p:spPr>
      </p:pic>
    </p:spTree>
    <p:extLst>
      <p:ext uri="{BB962C8B-B14F-4D97-AF65-F5344CB8AC3E}">
        <p14:creationId xmlns:p14="http://schemas.microsoft.com/office/powerpoint/2010/main" val="54527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38200" y="2290178"/>
            <a:ext cx="4134853"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838200" y="3750678"/>
            <a:ext cx="4134853" cy="1190291"/>
          </a:xfrm>
        </p:spPr>
        <p:txBody>
          <a:bodyPr>
            <a:normAutofit fontScale="55000" lnSpcReduction="20000"/>
          </a:bodyPr>
          <a:lstStyle/>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President’s Message               </a:t>
            </a:r>
          </a:p>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  </a:t>
            </a:r>
            <a:r>
              <a:rPr lang="en-CA" sz="2400" dirty="0">
                <a:effectLst/>
                <a:latin typeface="Calibri" panose="020F0502020204030204" pitchFamily="34" charset="0"/>
                <a:ea typeface="Calibri" panose="020F0502020204030204" pitchFamily="34" charset="0"/>
                <a:cs typeface="Times New Roman" panose="02020603050405020304" pitchFamily="18" charset="0"/>
              </a:rPr>
              <a:t>Mrs.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Juleen</a:t>
            </a:r>
            <a:r>
              <a:rPr lang="en-CA" sz="2400" dirty="0">
                <a:effectLst/>
                <a:latin typeface="Calibri" panose="020F0502020204030204" pitchFamily="34" charset="0"/>
                <a:ea typeface="Calibri" panose="020F0502020204030204" pitchFamily="34" charset="0"/>
                <a:cs typeface="Times New Roman" panose="02020603050405020304" pitchFamily="18" charset="0"/>
              </a:rPr>
              <a:t> Barrington </a:t>
            </a:r>
          </a:p>
          <a:p>
            <a:pPr marL="0" marR="0" indent="0">
              <a:lnSpc>
                <a:spcPct val="107000"/>
              </a:lnSpc>
              <a:spcBef>
                <a:spcPts val="0"/>
              </a:spcBef>
              <a:spcAft>
                <a:spcPts val="800"/>
              </a:spcAft>
              <a:buNone/>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2400" dirty="0">
                <a:latin typeface="Calibri" panose="020F0502020204030204" pitchFamily="34" charset="0"/>
                <a:ea typeface="Calibri" panose="020F0502020204030204" pitchFamily="34" charset="0"/>
                <a:cs typeface="Times New Roman" panose="02020603050405020304" pitchFamily="18" charset="0"/>
              </a:rPr>
              <a:t>Read by VP Cicely Jarvis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arrow&#10;&#10;Description automatically generated">
            <a:extLst>
              <a:ext uri="{FF2B5EF4-FFF2-40B4-BE49-F238E27FC236}">
                <a16:creationId xmlns:a16="http://schemas.microsoft.com/office/drawing/2014/main" id="{FF808A1C-F294-407E-B2F4-0C088E3DE0CC}"/>
              </a:ext>
            </a:extLst>
          </p:cNvPr>
          <p:cNvPicPr>
            <a:picLocks noChangeAspect="1"/>
          </p:cNvPicPr>
          <p:nvPr/>
        </p:nvPicPr>
        <p:blipFill rotWithShape="1">
          <a:blip r:embed="rId2">
            <a:extLst>
              <a:ext uri="{28A0092B-C50C-407E-A947-70E740481C1C}">
                <a14:useLocalDpi xmlns:a14="http://schemas.microsoft.com/office/drawing/2010/main" val="0"/>
              </a:ext>
            </a:extLst>
          </a:blip>
          <a:srcRect b="71139"/>
          <a:stretch/>
        </p:blipFill>
        <p:spPr>
          <a:xfrm>
            <a:off x="-64169" y="0"/>
            <a:ext cx="7578943" cy="197927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A1AE3527-0B46-44BA-B0B9-B091D4400AA1}"/>
              </a:ext>
            </a:extLst>
          </p:cNvPr>
          <p:cNvPicPr>
            <a:picLocks noChangeAspect="1"/>
          </p:cNvPicPr>
          <p:nvPr/>
        </p:nvPicPr>
        <p:blipFill rotWithShape="1">
          <a:blip r:embed="rId2">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F1FE97DD-E8BF-4DA1-96B0-B0BBBBC89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21694" y="857250"/>
            <a:ext cx="6858000" cy="5143500"/>
          </a:xfrm>
          <a:prstGeom prst="rect">
            <a:avLst/>
          </a:prstGeom>
        </p:spPr>
      </p:pic>
    </p:spTree>
    <p:extLst>
      <p:ext uri="{BB962C8B-B14F-4D97-AF65-F5344CB8AC3E}">
        <p14:creationId xmlns:p14="http://schemas.microsoft.com/office/powerpoint/2010/main" val="303072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8458200" y="365125"/>
            <a:ext cx="289560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p:txBody>
          <a:bodyPr>
            <a:normAutofit/>
          </a:bodyPr>
          <a:lstStyle/>
          <a:p>
            <a:pPr marL="0" marR="0">
              <a:lnSpc>
                <a:spcPct val="107000"/>
              </a:lnSpc>
              <a:spcBef>
                <a:spcPts val="0"/>
              </a:spcBef>
              <a:spcAft>
                <a:spcPts val="800"/>
              </a:spcAft>
            </a:pP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Antigua The Beautiful  Trumpeter- Erickson </a:t>
            </a:r>
            <a:r>
              <a:rPr lang="en-CA" sz="2400" b="1" dirty="0" err="1">
                <a:latin typeface="Calibri" panose="020F0502020204030204" pitchFamily="34" charset="0"/>
                <a:ea typeface="Calibri" panose="020F0502020204030204" pitchFamily="34" charset="0"/>
                <a:cs typeface="Times New Roman" panose="02020603050405020304" pitchFamily="18" charset="0"/>
              </a:rPr>
              <a:t>Skerritt</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Independence Tribute</a:t>
            </a:r>
            <a:r>
              <a:rPr lang="en-CA" sz="2400" dirty="0">
                <a:effectLst/>
                <a:latin typeface="Calibri" panose="020F0502020204030204" pitchFamily="34" charset="0"/>
                <a:ea typeface="Calibri" panose="020F0502020204030204" pitchFamily="34" charset="0"/>
                <a:cs typeface="Times New Roman" panose="02020603050405020304" pitchFamily="18" charset="0"/>
              </a:rPr>
              <a:t>     King Obstinate   1981     </a:t>
            </a:r>
          </a:p>
          <a:p>
            <a:pPr marL="0" marR="0">
              <a:lnSpc>
                <a:spcPct val="107000"/>
              </a:lnSpc>
              <a:spcBef>
                <a:spcPts val="0"/>
              </a:spcBef>
              <a:spcAft>
                <a:spcPts val="800"/>
              </a:spcAft>
            </a:pPr>
            <a:r>
              <a:rPr lang="en-CA"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https://youtu.be/qO0aHemnTGA</a:t>
            </a:r>
            <a:r>
              <a:rPr lang="en-CA"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08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0C1-0ADE-4AA2-9213-DADE96FC1533}"/>
              </a:ext>
            </a:extLst>
          </p:cNvPr>
          <p:cNvSpPr>
            <a:spLocks noGrp="1"/>
          </p:cNvSpPr>
          <p:nvPr>
            <p:ph type="title"/>
          </p:nvPr>
        </p:nvSpPr>
        <p:spPr>
          <a:xfrm>
            <a:off x="667799" y="2103437"/>
            <a:ext cx="5257800" cy="1325563"/>
          </a:xfrm>
        </p:spPr>
        <p:txBody>
          <a:bodyPr/>
          <a:lstStyle/>
          <a:p>
            <a:r>
              <a:rPr lang="en-CA" dirty="0"/>
              <a:t>7:00 P.M.</a:t>
            </a:r>
          </a:p>
        </p:txBody>
      </p:sp>
      <p:sp>
        <p:nvSpPr>
          <p:cNvPr id="3" name="Content Placeholder 2">
            <a:extLst>
              <a:ext uri="{FF2B5EF4-FFF2-40B4-BE49-F238E27FC236}">
                <a16:creationId xmlns:a16="http://schemas.microsoft.com/office/drawing/2014/main" id="{B2747B3C-63F7-455A-AC84-01ED08B259E8}"/>
              </a:ext>
            </a:extLst>
          </p:cNvPr>
          <p:cNvSpPr>
            <a:spLocks noGrp="1"/>
          </p:cNvSpPr>
          <p:nvPr>
            <p:ph idx="1"/>
          </p:nvPr>
        </p:nvSpPr>
        <p:spPr>
          <a:xfrm>
            <a:off x="667799" y="3272589"/>
            <a:ext cx="5257800" cy="2775285"/>
          </a:xfrm>
        </p:spPr>
        <p:txBody>
          <a:bodyPr>
            <a:normAutofit/>
          </a:bodyPr>
          <a:lstStyle/>
          <a:p>
            <a:pPr marL="0" marR="0">
              <a:lnSpc>
                <a:spcPct val="107000"/>
              </a:lnSpc>
              <a:spcBef>
                <a:spcPts val="0"/>
              </a:spcBef>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What a Milestone!</a:t>
            </a:r>
          </a:p>
          <a:p>
            <a:pPr marL="0" marR="0">
              <a:lnSpc>
                <a:spcPct val="107000"/>
              </a:lnSpc>
              <a:spcBef>
                <a:spcPts val="0"/>
              </a:spcBef>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 106 </a:t>
            </a:r>
            <a:r>
              <a:rPr lang="en-CA" sz="2400" b="1" dirty="0" err="1">
                <a:latin typeface="Calibri" panose="020F0502020204030204" pitchFamily="34" charset="0"/>
                <a:ea typeface="Calibri" panose="020F0502020204030204" pitchFamily="34" charset="0"/>
                <a:cs typeface="Times New Roman" panose="02020603050405020304" pitchFamily="18" charset="0"/>
              </a:rPr>
              <a:t>yrs</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Memoriam </a:t>
            </a:r>
            <a:r>
              <a:rPr lang="en-CA" sz="2400" dirty="0">
                <a:effectLst/>
                <a:latin typeface="Calibri" panose="020F0502020204030204" pitchFamily="34" charset="0"/>
                <a:ea typeface="Calibri" panose="020F0502020204030204" pitchFamily="34" charset="0"/>
                <a:cs typeface="Times New Roman" panose="02020603050405020304" pitchFamily="18" charset="0"/>
              </a:rPr>
              <a:t>Mrs. Hilda Drucilla Spencer</a:t>
            </a:r>
          </a:p>
          <a:p>
            <a:pPr marL="0" marR="0">
              <a:lnSpc>
                <a:spcPct val="107000"/>
              </a:lnSpc>
              <a:spcBef>
                <a:spcPts val="0"/>
              </a:spcBef>
              <a:spcAft>
                <a:spcPts val="800"/>
              </a:spcAft>
            </a:pPr>
            <a:r>
              <a:rPr lang="en-US" sz="2400" dirty="0"/>
              <a:t>Sunrise March 24,1914</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Sunset June 20, 2020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wearing glasses and smiling at the camera&#10;&#10;Description automatically generated">
            <a:extLst>
              <a:ext uri="{FF2B5EF4-FFF2-40B4-BE49-F238E27FC236}">
                <a16:creationId xmlns:a16="http://schemas.microsoft.com/office/drawing/2014/main" id="{2CC46C91-603F-4C29-91DA-3562E1A63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144" y="304473"/>
            <a:ext cx="4595856" cy="6131053"/>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3113B614-4B2E-425F-B072-8E213D71A06A}"/>
              </a:ext>
            </a:extLst>
          </p:cNvPr>
          <p:cNvPicPr>
            <a:picLocks noChangeAspect="1"/>
          </p:cNvPicPr>
          <p:nvPr/>
        </p:nvPicPr>
        <p:blipFill rotWithShape="1">
          <a:blip r:embed="rId3">
            <a:extLst>
              <a:ext uri="{28A0092B-C50C-407E-A947-70E740481C1C}">
                <a14:useLocalDpi xmlns:a14="http://schemas.microsoft.com/office/drawing/2010/main" val="0"/>
              </a:ext>
            </a:extLst>
          </a:blip>
          <a:srcRect b="71139"/>
          <a:stretch/>
        </p:blipFill>
        <p:spPr>
          <a:xfrm>
            <a:off x="-64169" y="0"/>
            <a:ext cx="7578943" cy="1979270"/>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31D02F46-E621-4EEA-9520-1DE651F8E346}"/>
              </a:ext>
            </a:extLst>
          </p:cNvPr>
          <p:cNvPicPr>
            <a:picLocks noChangeAspect="1"/>
          </p:cNvPicPr>
          <p:nvPr/>
        </p:nvPicPr>
        <p:blipFill rotWithShape="1">
          <a:blip r:embed="rId3">
            <a:extLst>
              <a:ext uri="{28A0092B-C50C-407E-A947-70E740481C1C}">
                <a14:useLocalDpi xmlns:a14="http://schemas.microsoft.com/office/drawing/2010/main" val="0"/>
              </a:ext>
            </a:extLst>
          </a:blip>
          <a:srcRect t="81660"/>
          <a:stretch/>
        </p:blipFill>
        <p:spPr>
          <a:xfrm>
            <a:off x="0" y="5600218"/>
            <a:ext cx="7578944" cy="1257782"/>
          </a:xfrm>
          <a:prstGeom prst="rect">
            <a:avLst/>
          </a:prstGeom>
        </p:spPr>
      </p:pic>
    </p:spTree>
    <p:extLst>
      <p:ext uri="{BB962C8B-B14F-4D97-AF65-F5344CB8AC3E}">
        <p14:creationId xmlns:p14="http://schemas.microsoft.com/office/powerpoint/2010/main" val="4220454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1414</Words>
  <Application>Microsoft Office PowerPoint</Application>
  <PresentationFormat>Widescreen</PresentationFormat>
  <Paragraphs>159</Paragraphs>
  <Slides>36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Edwardian Script ITC</vt:lpstr>
      <vt:lpstr>Helvetica</vt:lpstr>
      <vt:lpstr>Verdana</vt:lpstr>
      <vt:lpstr>Office Theme</vt:lpstr>
      <vt:lpstr>1_Office Theme</vt:lpstr>
      <vt:lpstr>2_Office Theme</vt:lpstr>
      <vt:lpstr> Celebrate Antigua &amp; Barbuda  39th Anniversary of Independence</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7:00 P.M.</vt:lpstr>
      <vt:lpstr>Mahalia James Marzucco</vt:lpstr>
      <vt:lpstr>PowerPoint Presentation</vt:lpstr>
      <vt:lpstr>PowerPoint Presentation</vt:lpstr>
      <vt:lpstr>PowerPoint Presentation</vt:lpstr>
      <vt:lpstr>Ms. Irma Johnson 2019 Mother’s Day  Honouree</vt:lpstr>
      <vt:lpstr>President, Juleen Barrington, Consul General- Ann Marie Layne and 2019 Special Presentation to Erickson Skerritt</vt:lpstr>
      <vt:lpstr>Vermont  Summer Trip </vt:lpstr>
      <vt:lpstr>Enjoying the scenery of Vermont Harbour</vt:lpstr>
      <vt:lpstr>2018 Right Mr. Glenn Gomes- Honouree</vt:lpstr>
      <vt:lpstr>Ada Moore  Bursary Recipients</vt:lpstr>
      <vt:lpstr>Black History Month Display at St Mary’s Hospital</vt:lpstr>
      <vt:lpstr>7:00 P.M.</vt:lpstr>
      <vt:lpstr>7:00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Celebrate Antigua &amp; Barbuda  39th Anniversary of Independence</dc:title>
  <dc:creator>Erene Anthony</dc:creator>
  <cp:lastModifiedBy>Erene Anthony</cp:lastModifiedBy>
  <cp:revision>4</cp:revision>
  <dcterms:created xsi:type="dcterms:W3CDTF">2020-11-23T01:19:40Z</dcterms:created>
  <dcterms:modified xsi:type="dcterms:W3CDTF">2020-11-23T18:45:37Z</dcterms:modified>
</cp:coreProperties>
</file>